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Default Extension="gif" ContentType="image/gif"/>
  <Default Extension="tiff" ContentType="image/tif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handoutMasterIdLst>
    <p:handoutMasterId r:id="rId27"/>
  </p:handoutMasterIdLst>
  <p:sldIdLst>
    <p:sldId id="258" r:id="rId2"/>
    <p:sldId id="358" r:id="rId3"/>
    <p:sldId id="369" r:id="rId4"/>
    <p:sldId id="374" r:id="rId5"/>
    <p:sldId id="397" r:id="rId6"/>
    <p:sldId id="378" r:id="rId7"/>
    <p:sldId id="377" r:id="rId8"/>
    <p:sldId id="376" r:id="rId9"/>
    <p:sldId id="379" r:id="rId10"/>
    <p:sldId id="380" r:id="rId11"/>
    <p:sldId id="381" r:id="rId12"/>
    <p:sldId id="383" r:id="rId13"/>
    <p:sldId id="384" r:id="rId14"/>
    <p:sldId id="387" r:id="rId15"/>
    <p:sldId id="382" r:id="rId16"/>
    <p:sldId id="385" r:id="rId17"/>
    <p:sldId id="386" r:id="rId18"/>
    <p:sldId id="389" r:id="rId19"/>
    <p:sldId id="388" r:id="rId20"/>
    <p:sldId id="392" r:id="rId21"/>
    <p:sldId id="393" r:id="rId22"/>
    <p:sldId id="394" r:id="rId23"/>
    <p:sldId id="395" r:id="rId24"/>
    <p:sldId id="396" r:id="rId25"/>
  </p:sldIdLst>
  <p:sldSz cx="9144000" cy="6858000" type="screen4x3"/>
  <p:notesSz cx="6858000" cy="9144000"/>
  <p:defaultTextStyle>
    <a:defPPr>
      <a:defRPr lang="sl-SI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33"/>
    <a:srgbClr val="FF0000"/>
    <a:srgbClr val="663300"/>
    <a:srgbClr val="008000"/>
    <a:srgbClr val="D7F9E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36" autoAdjust="0"/>
    <p:restoredTop sz="83543" autoAdjust="0"/>
  </p:normalViewPr>
  <p:slideViewPr>
    <p:cSldViewPr>
      <p:cViewPr>
        <p:scale>
          <a:sx n="80" d="100"/>
          <a:sy n="80" d="100"/>
        </p:scale>
        <p:origin x="-432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082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sl-SI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F8E39848-B014-4A1E-8813-BF0EE2BD0531}" type="datetimeFigureOut">
              <a:rPr lang="sl-SI"/>
              <a:pPr>
                <a:defRPr/>
              </a:pPr>
              <a:t>16.3.2015</a:t>
            </a:fld>
            <a:endParaRPr lang="sl-SI"/>
          </a:p>
        </p:txBody>
      </p:sp>
      <p:sp>
        <p:nvSpPr>
          <p:cNvPr id="3994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sl-SI"/>
          </a:p>
        </p:txBody>
      </p:sp>
      <p:sp>
        <p:nvSpPr>
          <p:cNvPr id="3994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4E23C751-2F98-46F5-B679-DF53BC043919}" type="slidenum">
              <a:rPr lang="sl-SI"/>
              <a:pPr>
                <a:defRPr/>
              </a:pPr>
              <a:t>‹#›</a:t>
            </a:fld>
            <a:endParaRPr lang="sl-SI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sl-SI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AD49FECF-46F0-457B-B42C-67346829B4E5}" type="datetimeFigureOut">
              <a:rPr lang="sl-SI"/>
              <a:pPr>
                <a:defRPr/>
              </a:pPr>
              <a:t>16.3.2015</a:t>
            </a:fld>
            <a:endParaRPr lang="sl-SI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sl-SI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sl-SI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sl-SI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9F84904-E035-46D8-8D1A-0C85DB6C9FFC}" type="slidenum">
              <a:rPr lang="sl-SI"/>
              <a:pPr>
                <a:defRPr/>
              </a:pPr>
              <a:t>‹#›</a:t>
            </a:fld>
            <a:endParaRPr lang="sl-SI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sl-SI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sl-SI" dirty="0" smtClean="0"/>
              <a:t>Razlaga cikla</a:t>
            </a:r>
          </a:p>
          <a:p>
            <a:r>
              <a:rPr lang="sl-SI" dirty="0" smtClean="0"/>
              <a:t>Ni </a:t>
            </a:r>
            <a:r>
              <a:rPr lang="sl-SI" dirty="0" err="1" smtClean="0"/>
              <a:t>perpetuum</a:t>
            </a:r>
            <a:r>
              <a:rPr lang="sl-SI" dirty="0" smtClean="0"/>
              <a:t> </a:t>
            </a:r>
            <a:r>
              <a:rPr lang="sl-SI" dirty="0" err="1" smtClean="0"/>
              <a:t>mobile</a:t>
            </a:r>
            <a:r>
              <a:rPr lang="sl-SI" dirty="0" smtClean="0"/>
              <a:t> – energetski vir je sonce</a:t>
            </a:r>
          </a:p>
          <a:p>
            <a:r>
              <a:rPr lang="sl-SI" baseline="0" dirty="0" smtClean="0"/>
              <a:t>Mi samo zamenjamo polja za alge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9F84904-E035-46D8-8D1A-0C85DB6C9FFC}" type="slidenum">
              <a:rPr lang="sl-SI" smtClean="0"/>
              <a:pPr>
                <a:defRPr/>
              </a:pPr>
              <a:t>5</a:t>
            </a:fld>
            <a:endParaRPr lang="sl-SI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sl-SI" dirty="0" smtClean="0"/>
              <a:t>Razlaga cikla</a:t>
            </a:r>
          </a:p>
          <a:p>
            <a:r>
              <a:rPr lang="sl-SI" dirty="0" smtClean="0"/>
              <a:t>Ni </a:t>
            </a:r>
            <a:r>
              <a:rPr lang="sl-SI" dirty="0" err="1" smtClean="0"/>
              <a:t>perpetuum</a:t>
            </a:r>
            <a:r>
              <a:rPr lang="sl-SI" dirty="0" smtClean="0"/>
              <a:t> </a:t>
            </a:r>
            <a:r>
              <a:rPr lang="sl-SI" dirty="0" err="1" smtClean="0"/>
              <a:t>mobile</a:t>
            </a:r>
            <a:r>
              <a:rPr lang="sl-SI" dirty="0" smtClean="0"/>
              <a:t> – energetski vir je sonce</a:t>
            </a:r>
          </a:p>
          <a:p>
            <a:r>
              <a:rPr lang="sl-SI" dirty="0" smtClean="0"/>
              <a:t>Podobnost cikla s kmetijskimi</a:t>
            </a:r>
            <a:r>
              <a:rPr lang="sl-SI" baseline="0" dirty="0" smtClean="0"/>
              <a:t> viri</a:t>
            </a:r>
          </a:p>
          <a:p>
            <a:r>
              <a:rPr lang="sl-SI" baseline="0" dirty="0" smtClean="0"/>
              <a:t>Navežem se na </a:t>
            </a:r>
            <a:r>
              <a:rPr lang="sl-SI" baseline="0" dirty="0" err="1" smtClean="0"/>
              <a:t>algne</a:t>
            </a:r>
            <a:r>
              <a:rPr lang="sl-SI" baseline="0" dirty="0" smtClean="0"/>
              <a:t> produkte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9F84904-E035-46D8-8D1A-0C85DB6C9FFC}" type="slidenum">
              <a:rPr lang="sl-SI" smtClean="0"/>
              <a:pPr>
                <a:defRPr/>
              </a:pPr>
              <a:t>6</a:t>
            </a:fld>
            <a:endParaRPr lang="sl-SI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sl-SI" dirty="0" smtClean="0"/>
              <a:t>Številne vrste, toliko ali več kot rastlin</a:t>
            </a:r>
          </a:p>
          <a:p>
            <a:r>
              <a:rPr lang="sl-SI" dirty="0" smtClean="0"/>
              <a:t>Biološko različne, tehnološko</a:t>
            </a:r>
            <a:r>
              <a:rPr lang="sl-SI" baseline="0" dirty="0" smtClean="0"/>
              <a:t> podobne</a:t>
            </a:r>
          </a:p>
          <a:p>
            <a:r>
              <a:rPr lang="sl-SI" baseline="0" dirty="0" err="1" smtClean="0"/>
              <a:t>Mikro</a:t>
            </a:r>
            <a:r>
              <a:rPr lang="sl-SI" baseline="0" dirty="0" smtClean="0"/>
              <a:t> in makro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9F84904-E035-46D8-8D1A-0C85DB6C9FFC}" type="slidenum">
              <a:rPr lang="sl-SI" smtClean="0"/>
              <a:pPr>
                <a:defRPr/>
              </a:pPr>
              <a:t>7</a:t>
            </a:fld>
            <a:endParaRPr lang="sl-SI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sl-SI" dirty="0" smtClean="0"/>
              <a:t>Kot rastline</a:t>
            </a:r>
          </a:p>
          <a:p>
            <a:r>
              <a:rPr lang="sl-SI" dirty="0" smtClean="0"/>
              <a:t>Proteinsko</a:t>
            </a:r>
            <a:r>
              <a:rPr lang="sl-SI" baseline="0" dirty="0" smtClean="0"/>
              <a:t> bogata biomasa</a:t>
            </a:r>
          </a:p>
          <a:p>
            <a:r>
              <a:rPr lang="sl-SI" baseline="0" dirty="0" smtClean="0"/>
              <a:t>Karoteni: pigmenti in antioksidanti</a:t>
            </a:r>
          </a:p>
          <a:p>
            <a:r>
              <a:rPr lang="sl-SI" baseline="0" dirty="0" smtClean="0"/>
              <a:t>Omega 3 </a:t>
            </a:r>
            <a:r>
              <a:rPr lang="sl-SI" baseline="0" dirty="0" smtClean="0"/>
              <a:t>maščobne kisline</a:t>
            </a:r>
            <a:endParaRPr lang="sl-SI" dirty="0" smtClean="0"/>
          </a:p>
          <a:p>
            <a:r>
              <a:rPr lang="sl-SI" dirty="0" smtClean="0"/>
              <a:t>Za vsako bolezen raste </a:t>
            </a:r>
            <a:r>
              <a:rPr lang="sl-SI" dirty="0" err="1" smtClean="0"/>
              <a:t>rožca</a:t>
            </a:r>
            <a:r>
              <a:rPr lang="sl-SI" dirty="0" smtClean="0"/>
              <a:t>,</a:t>
            </a:r>
            <a:r>
              <a:rPr lang="sl-SI" baseline="0" dirty="0" smtClean="0"/>
              <a:t> za vsako uporabo imamo algo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9F84904-E035-46D8-8D1A-0C85DB6C9FFC}" type="slidenum">
              <a:rPr lang="sl-SI" smtClean="0"/>
              <a:pPr>
                <a:defRPr/>
              </a:pPr>
              <a:t>8</a:t>
            </a:fld>
            <a:endParaRPr lang="sl-SI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9F84904-E035-46D8-8D1A-0C85DB6C9FFC}" type="slidenum">
              <a:rPr lang="sl-SI" smtClean="0"/>
              <a:pPr>
                <a:defRPr/>
              </a:pPr>
              <a:t>9</a:t>
            </a:fld>
            <a:endParaRPr lang="sl-SI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sl-SI" dirty="0" smtClean="0"/>
              <a:t>O </a:t>
            </a:r>
            <a:r>
              <a:rPr lang="sl-SI" dirty="0" err="1" smtClean="0"/>
              <a:t>algnih</a:t>
            </a:r>
            <a:r>
              <a:rPr lang="sl-SI" dirty="0" smtClean="0"/>
              <a:t> tehnologijah bi lahko govorili dolgo.</a:t>
            </a:r>
          </a:p>
          <a:p>
            <a:r>
              <a:rPr lang="sl-SI" dirty="0" smtClean="0"/>
              <a:t>Področja so podobna kot pri kmetijstvu, le da ima kmetijstvo za sabo 4000 let razvoja, </a:t>
            </a:r>
            <a:r>
              <a:rPr lang="sl-SI" dirty="0" err="1" smtClean="0"/>
              <a:t>algne</a:t>
            </a:r>
            <a:r>
              <a:rPr lang="sl-SI" dirty="0" smtClean="0"/>
              <a:t> tehnologije pa 40 let (ali morda 4)</a:t>
            </a:r>
          </a:p>
          <a:p>
            <a:endParaRPr lang="sl-SI" dirty="0" smtClean="0"/>
          </a:p>
          <a:p>
            <a:r>
              <a:rPr lang="sl-SI" dirty="0" smtClean="0"/>
              <a:t>Novi </a:t>
            </a:r>
            <a:r>
              <a:rPr lang="sl-SI" dirty="0" smtClean="0"/>
              <a:t>izzivi:</a:t>
            </a:r>
            <a:r>
              <a:rPr lang="sl-SI" baseline="0" dirty="0" smtClean="0"/>
              <a:t> </a:t>
            </a:r>
            <a:r>
              <a:rPr lang="sl-SI" baseline="0" dirty="0" smtClean="0"/>
              <a:t>gojenje v morju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9F84904-E035-46D8-8D1A-0C85DB6C9FFC}" type="slidenum">
              <a:rPr lang="sl-SI" smtClean="0"/>
              <a:pPr>
                <a:defRPr/>
              </a:pPr>
              <a:t>10</a:t>
            </a:fld>
            <a:endParaRPr lang="sl-SI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sl-SI" dirty="0" smtClean="0"/>
              <a:t>Na tem področju se dogaja veliko</a:t>
            </a:r>
          </a:p>
          <a:p>
            <a:r>
              <a:rPr lang="sl-SI" dirty="0" smtClean="0"/>
              <a:t>Sistemi so odprti in zaprti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9F84904-E035-46D8-8D1A-0C85DB6C9FFC}" type="slidenum">
              <a:rPr lang="sl-SI" smtClean="0"/>
              <a:pPr>
                <a:defRPr/>
              </a:pPr>
              <a:t>11</a:t>
            </a:fld>
            <a:endParaRPr lang="sl-SI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sl-SI" dirty="0" smtClean="0"/>
              <a:t>Veliki in majhni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9F84904-E035-46D8-8D1A-0C85DB6C9FFC}" type="slidenum">
              <a:rPr lang="sl-SI" smtClean="0"/>
              <a:pPr>
                <a:defRPr/>
              </a:pPr>
              <a:t>12</a:t>
            </a:fld>
            <a:endParaRPr lang="sl-SI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sl-SI" dirty="0" smtClean="0"/>
              <a:t>V</a:t>
            </a:r>
            <a:r>
              <a:rPr lang="sl-SI" baseline="0" dirty="0" smtClean="0"/>
              <a:t> razvoju, v uporabi, nekateri so tudi že dokazano neuspešni.</a:t>
            </a:r>
          </a:p>
          <a:p>
            <a:r>
              <a:rPr lang="sl-SI" baseline="0" dirty="0" smtClean="0"/>
              <a:t>Nekateri niso uspeli izpolniti pričakovanj svojih </a:t>
            </a:r>
            <a:r>
              <a:rPr lang="sl-SI" baseline="0" dirty="0" err="1" smtClean="0"/>
              <a:t>investitiorjev</a:t>
            </a:r>
            <a:r>
              <a:rPr lang="sl-SI" baseline="0" dirty="0" smtClean="0"/>
              <a:t> (npr. </a:t>
            </a:r>
            <a:r>
              <a:rPr lang="sl-SI" baseline="0" dirty="0" err="1" smtClean="0"/>
              <a:t>GreenFuel</a:t>
            </a:r>
            <a:r>
              <a:rPr lang="sl-SI" baseline="0" dirty="0" smtClean="0"/>
              <a:t>)</a:t>
            </a:r>
          </a:p>
          <a:p>
            <a:r>
              <a:rPr lang="sl-SI" baseline="0" dirty="0" smtClean="0"/>
              <a:t>Tule je tudi slika naših bazenov za gojenje </a:t>
            </a:r>
            <a:r>
              <a:rPr lang="sl-SI" baseline="0" dirty="0" err="1" smtClean="0"/>
              <a:t>spiruline</a:t>
            </a:r>
            <a:r>
              <a:rPr lang="sl-SI" baseline="0" dirty="0" smtClean="0"/>
              <a:t> – neuspešen je bil, ker so nam plastenjake podrli po eni sezoni, ker je šel lastnik v stečaj.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9F84904-E035-46D8-8D1A-0C85DB6C9FFC}" type="slidenum">
              <a:rPr lang="sl-SI" smtClean="0"/>
              <a:pPr>
                <a:defRPr/>
              </a:pPr>
              <a:t>13</a:t>
            </a:fld>
            <a:endParaRPr lang="sl-SI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sl-SI" dirty="0" smtClean="0"/>
              <a:t>Novi izzivi:</a:t>
            </a:r>
            <a:r>
              <a:rPr lang="sl-SI" baseline="0" dirty="0" smtClean="0"/>
              <a:t> pritrjene alge (projekt </a:t>
            </a:r>
            <a:r>
              <a:rPr lang="sl-SI" baseline="0" dirty="0" err="1" smtClean="0"/>
              <a:t>Algadisk</a:t>
            </a:r>
            <a:r>
              <a:rPr lang="sl-SI" baseline="0" dirty="0" smtClean="0"/>
              <a:t>, kjer smo tudi partner)</a:t>
            </a:r>
          </a:p>
          <a:p>
            <a:r>
              <a:rPr lang="sl-SI" baseline="0" dirty="0" err="1" smtClean="0"/>
              <a:t>Makroalge</a:t>
            </a:r>
            <a:endParaRPr lang="sl-SI" baseline="0" dirty="0" smtClean="0"/>
          </a:p>
          <a:p>
            <a:r>
              <a:rPr lang="sl-SI" baseline="0" dirty="0" smtClean="0"/>
              <a:t>Gojenje v morju – NASA projekt Omega</a:t>
            </a:r>
          </a:p>
          <a:p>
            <a:r>
              <a:rPr lang="sl-SI" baseline="0" dirty="0" smtClean="0"/>
              <a:t>V puščavi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9F84904-E035-46D8-8D1A-0C85DB6C9FFC}" type="slidenum">
              <a:rPr lang="sl-SI" smtClean="0"/>
              <a:pPr>
                <a:defRPr/>
              </a:pPr>
              <a:t>14</a:t>
            </a:fld>
            <a:endParaRPr lang="sl-SI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sl-SI" dirty="0" err="1" smtClean="0"/>
              <a:t>Algne</a:t>
            </a:r>
            <a:r>
              <a:rPr lang="sl-SI" dirty="0" smtClean="0"/>
              <a:t> tehnologije imajo v Aziji več tradicije, v ZDA več ambicioznosti, v EU (in Izraelu) pa več razvoja</a:t>
            </a:r>
          </a:p>
          <a:p>
            <a:r>
              <a:rPr lang="sl-SI" dirty="0" smtClean="0"/>
              <a:t>100</a:t>
            </a:r>
            <a:r>
              <a:rPr lang="sl-SI" baseline="0" dirty="0" smtClean="0"/>
              <a:t> </a:t>
            </a:r>
            <a:r>
              <a:rPr lang="sl-SI" baseline="0" dirty="0" smtClean="0"/>
              <a:t>skupin – </a:t>
            </a:r>
            <a:r>
              <a:rPr lang="sl-SI" baseline="0" dirty="0" smtClean="0"/>
              <a:t>skoraj vse poznamo</a:t>
            </a:r>
          </a:p>
          <a:p>
            <a:endParaRPr lang="sl-SI" baseline="0" dirty="0" smtClean="0"/>
          </a:p>
          <a:p>
            <a:r>
              <a:rPr lang="sl-SI" baseline="0" dirty="0" smtClean="0"/>
              <a:t>NASA Omega projekt – komunalne odpadne vode, podobna velikost kot mi</a:t>
            </a: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sl-SI" baseline="0" dirty="0" err="1" smtClean="0"/>
              <a:t>AllGas</a:t>
            </a:r>
            <a:r>
              <a:rPr lang="sl-SI" baseline="0" dirty="0" smtClean="0"/>
              <a:t>  – komunalne odpadne vode, desetkrat večji od nas (</a:t>
            </a:r>
            <a:r>
              <a:rPr lang="sl-SI" baseline="0" dirty="0" err="1" smtClean="0"/>
              <a:t>zaenkrat</a:t>
            </a:r>
            <a:r>
              <a:rPr lang="sl-SI" baseline="0" dirty="0" smtClean="0"/>
              <a:t>)</a:t>
            </a: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sl-SI" baseline="0" dirty="0" smtClean="0"/>
          </a:p>
          <a:p>
            <a:endParaRPr lang="sl-SI" baseline="0" dirty="0" smtClean="0"/>
          </a:p>
          <a:p>
            <a:endParaRPr lang="sl-SI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9F84904-E035-46D8-8D1A-0C85DB6C9FFC}" type="slidenum">
              <a:rPr lang="sl-SI" smtClean="0"/>
              <a:pPr>
                <a:defRPr/>
              </a:pPr>
              <a:t>15</a:t>
            </a:fld>
            <a:endParaRPr lang="sl-SI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sl-SI" dirty="0" smtClean="0"/>
              <a:t>Vse slike na tej strani so naše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9F84904-E035-46D8-8D1A-0C85DB6C9FFC}" type="slidenum">
              <a:rPr lang="sl-SI" smtClean="0"/>
              <a:pPr>
                <a:defRPr/>
              </a:pPr>
              <a:t>16</a:t>
            </a:fld>
            <a:endParaRPr lang="sl-SI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sl-SI" dirty="0" smtClean="0"/>
              <a:t>Komponente demonstracijskega centra</a:t>
            </a:r>
          </a:p>
          <a:p>
            <a:pPr eaLnBrk="1" hangingPunct="1">
              <a:lnSpc>
                <a:spcPct val="80000"/>
              </a:lnSpc>
            </a:pPr>
            <a:r>
              <a:rPr lang="sl-SI" dirty="0" smtClean="0"/>
              <a:t>(pokažem</a:t>
            </a:r>
            <a:r>
              <a:rPr lang="sl-SI" baseline="0" dirty="0" smtClean="0"/>
              <a:t> na sliki)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Char char="•"/>
            </a:pPr>
            <a:r>
              <a:rPr lang="sl-SI" baseline="0" dirty="0" err="1" smtClean="0"/>
              <a:t>Bioplinarna</a:t>
            </a:r>
            <a:endParaRPr lang="sl-SI" baseline="0" dirty="0" smtClean="0"/>
          </a:p>
          <a:p>
            <a:pPr eaLnBrk="1" hangingPunct="1">
              <a:lnSpc>
                <a:spcPct val="80000"/>
              </a:lnSpc>
              <a:buFont typeface="Arial" pitchFamily="34" charset="0"/>
              <a:buChar char="•"/>
            </a:pPr>
            <a:r>
              <a:rPr lang="sl-SI" baseline="0" dirty="0" smtClean="0"/>
              <a:t>Separacija </a:t>
            </a:r>
            <a:r>
              <a:rPr lang="sl-SI" baseline="0" dirty="0" err="1" smtClean="0"/>
              <a:t>digestata</a:t>
            </a:r>
            <a:endParaRPr lang="sl-SI" baseline="0" dirty="0" smtClean="0"/>
          </a:p>
          <a:p>
            <a:pPr eaLnBrk="1" hangingPunct="1">
              <a:lnSpc>
                <a:spcPct val="80000"/>
              </a:lnSpc>
              <a:buFont typeface="Arial" pitchFamily="34" charset="0"/>
              <a:buChar char="•"/>
            </a:pPr>
            <a:r>
              <a:rPr lang="sl-SI" baseline="0" dirty="0" smtClean="0"/>
              <a:t>Dovod izpušnih plinov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Char char="•"/>
            </a:pPr>
            <a:r>
              <a:rPr lang="sl-SI" baseline="0" dirty="0" smtClean="0"/>
              <a:t>Gretje in hlajenje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Char char="•"/>
            </a:pPr>
            <a:r>
              <a:rPr lang="sl-SI" baseline="0" dirty="0" smtClean="0"/>
              <a:t>Bazena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Char char="•"/>
            </a:pPr>
            <a:r>
              <a:rPr lang="sl-SI" baseline="0" dirty="0" smtClean="0"/>
              <a:t>Mešanje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Char char="•"/>
            </a:pPr>
            <a:r>
              <a:rPr lang="sl-SI" baseline="0" dirty="0" smtClean="0"/>
              <a:t>Sedimentacija in izhod obdelane vode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Char char="•"/>
            </a:pPr>
            <a:r>
              <a:rPr lang="sl-SI" baseline="0" dirty="0" smtClean="0"/>
              <a:t>Krmilni in nadzorni sistem</a:t>
            </a:r>
          </a:p>
          <a:p>
            <a:pPr eaLnBrk="1" hangingPunct="1">
              <a:lnSpc>
                <a:spcPct val="80000"/>
              </a:lnSpc>
            </a:pPr>
            <a:endParaRPr lang="sl-SI" dirty="0" smtClean="0"/>
          </a:p>
          <a:p>
            <a:pPr eaLnBrk="1" hangingPunct="1">
              <a:lnSpc>
                <a:spcPct val="80000"/>
              </a:lnSpc>
            </a:pPr>
            <a:r>
              <a:rPr lang="sl-SI" dirty="0" smtClean="0"/>
              <a:t>pokrit  </a:t>
            </a:r>
            <a:r>
              <a:rPr lang="sl-SI" dirty="0" smtClean="0"/>
              <a:t>bazen 100 m</a:t>
            </a:r>
            <a:r>
              <a:rPr lang="sl-SI" baseline="30000" dirty="0" smtClean="0"/>
              <a:t>2</a:t>
            </a:r>
            <a:r>
              <a:rPr lang="sl-SI" dirty="0" smtClean="0"/>
              <a:t>, 30 m</a:t>
            </a:r>
            <a:r>
              <a:rPr lang="sl-SI" baseline="30000" dirty="0" smtClean="0"/>
              <a:t>3</a:t>
            </a:r>
            <a:r>
              <a:rPr lang="sl-SI" dirty="0" smtClean="0"/>
              <a:t> </a:t>
            </a:r>
          </a:p>
          <a:p>
            <a:pPr eaLnBrk="1" hangingPunct="1">
              <a:lnSpc>
                <a:spcPct val="80000"/>
              </a:lnSpc>
            </a:pPr>
            <a:r>
              <a:rPr lang="sl-SI" dirty="0" smtClean="0"/>
              <a:t>100 – 1000 L </a:t>
            </a:r>
            <a:r>
              <a:rPr lang="sl-SI" dirty="0" err="1" smtClean="0"/>
              <a:t>digestata</a:t>
            </a:r>
            <a:r>
              <a:rPr lang="sl-SI" dirty="0" smtClean="0"/>
              <a:t>/dan</a:t>
            </a:r>
            <a:endParaRPr lang="sl-SI" baseline="30000" dirty="0" smtClean="0"/>
          </a:p>
          <a:p>
            <a:pPr eaLnBrk="1" hangingPunct="1">
              <a:lnSpc>
                <a:spcPct val="80000"/>
              </a:lnSpc>
            </a:pPr>
            <a:r>
              <a:rPr lang="sl-SI" dirty="0" smtClean="0"/>
              <a:t>kontrolni </a:t>
            </a:r>
            <a:r>
              <a:rPr lang="sl-SI" dirty="0" smtClean="0"/>
              <a:t>sistem (merimo vse, krmilimo proces)</a:t>
            </a:r>
            <a:r>
              <a:rPr lang="sl-SI" baseline="-25000" dirty="0" smtClean="0"/>
              <a:t>, </a:t>
            </a:r>
            <a:endParaRPr lang="sl-SI" dirty="0" smtClean="0"/>
          </a:p>
          <a:p>
            <a:pPr eaLnBrk="1" hangingPunct="1">
              <a:lnSpc>
                <a:spcPct val="80000"/>
              </a:lnSpc>
            </a:pPr>
            <a:r>
              <a:rPr lang="sl-SI" dirty="0" smtClean="0"/>
              <a:t>mali </a:t>
            </a:r>
            <a:r>
              <a:rPr lang="sl-SI" dirty="0" smtClean="0"/>
              <a:t>bazen za </a:t>
            </a:r>
            <a:r>
              <a:rPr lang="sl-SI" dirty="0" err="1" smtClean="0"/>
              <a:t>inokulacijo</a:t>
            </a:r>
            <a:endParaRPr lang="sl-SI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9F84904-E035-46D8-8D1A-0C85DB6C9FFC}" type="slidenum">
              <a:rPr lang="sl-SI" smtClean="0"/>
              <a:pPr>
                <a:defRPr/>
              </a:pPr>
              <a:t>19</a:t>
            </a:fld>
            <a:endParaRPr lang="sl-SI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sl-SI" dirty="0" smtClean="0"/>
              <a:t>Pot do demonstracijskega centra</a:t>
            </a:r>
          </a:p>
          <a:p>
            <a:r>
              <a:rPr lang="sl-SI" dirty="0" smtClean="0"/>
              <a:t>Na drugi strani obrata KOTO</a:t>
            </a:r>
          </a:p>
          <a:p>
            <a:r>
              <a:rPr lang="sl-SI" dirty="0" smtClean="0"/>
              <a:t>Ogledali si bomo bazene,</a:t>
            </a:r>
            <a:r>
              <a:rPr lang="sl-SI" baseline="0" dirty="0" smtClean="0"/>
              <a:t> separacijo </a:t>
            </a:r>
            <a:r>
              <a:rPr lang="sl-SI" baseline="0" dirty="0" err="1" smtClean="0"/>
              <a:t>digestata</a:t>
            </a:r>
            <a:r>
              <a:rPr lang="sl-SI" baseline="0" dirty="0" smtClean="0"/>
              <a:t> bomo videli od daleč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9F84904-E035-46D8-8D1A-0C85DB6C9FFC}" type="slidenum">
              <a:rPr lang="sl-SI" smtClean="0"/>
              <a:pPr>
                <a:defRPr/>
              </a:pPr>
              <a:t>20</a:t>
            </a:fld>
            <a:endParaRPr lang="sl-SI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sl-SI" dirty="0" smtClean="0"/>
              <a:t>Plastenjak</a:t>
            </a:r>
          </a:p>
          <a:p>
            <a:r>
              <a:rPr lang="sl-SI" dirty="0" smtClean="0"/>
              <a:t>Bazen z mešanjem in dovodom izpušnih plinov </a:t>
            </a:r>
          </a:p>
          <a:p>
            <a:r>
              <a:rPr lang="sl-SI" dirty="0" smtClean="0"/>
              <a:t>Kontejnerja s hidravlično in električno / elektronsko instalacijo</a:t>
            </a:r>
          </a:p>
          <a:p>
            <a:r>
              <a:rPr lang="sl-SI" dirty="0" smtClean="0"/>
              <a:t>Dovod izpušnih plinov na plinskem motorju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9F84904-E035-46D8-8D1A-0C85DB6C9FFC}" type="slidenum">
              <a:rPr lang="sl-SI" smtClean="0"/>
              <a:pPr>
                <a:defRPr/>
              </a:pPr>
              <a:t>21</a:t>
            </a:fld>
            <a:endParaRPr lang="sl-SI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sl-SI" dirty="0" smtClean="0"/>
              <a:t>Separacija </a:t>
            </a:r>
            <a:r>
              <a:rPr lang="sl-SI" dirty="0" err="1" smtClean="0"/>
              <a:t>digestata</a:t>
            </a:r>
            <a:endParaRPr lang="sl-SI" dirty="0" smtClean="0"/>
          </a:p>
          <a:p>
            <a:r>
              <a:rPr lang="sl-SI" dirty="0" smtClean="0"/>
              <a:t>Prva</a:t>
            </a:r>
            <a:r>
              <a:rPr lang="sl-SI" baseline="0" dirty="0" smtClean="0"/>
              <a:t> stopnja </a:t>
            </a:r>
            <a:r>
              <a:rPr lang="sl-SI" baseline="0" dirty="0" err="1" smtClean="0"/>
              <a:t>polžna</a:t>
            </a:r>
            <a:r>
              <a:rPr lang="sl-SI" baseline="0" dirty="0" smtClean="0"/>
              <a:t> preša</a:t>
            </a:r>
          </a:p>
          <a:p>
            <a:r>
              <a:rPr lang="sl-SI" baseline="0" dirty="0" smtClean="0"/>
              <a:t>Izravnalni bazen</a:t>
            </a:r>
          </a:p>
          <a:p>
            <a:r>
              <a:rPr lang="sl-SI" baseline="0" dirty="0" smtClean="0"/>
              <a:t>Centrifuga</a:t>
            </a:r>
          </a:p>
          <a:p>
            <a:r>
              <a:rPr lang="sl-SI" baseline="0" dirty="0" smtClean="0"/>
              <a:t>Anaerobni filter</a:t>
            </a:r>
          </a:p>
          <a:p>
            <a:r>
              <a:rPr lang="sl-SI" baseline="0" dirty="0" smtClean="0"/>
              <a:t>Zalogovnik za tekočo fazo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9F84904-E035-46D8-8D1A-0C85DB6C9FFC}" type="slidenum">
              <a:rPr lang="sl-SI" smtClean="0"/>
              <a:pPr>
                <a:defRPr/>
              </a:pPr>
              <a:t>22</a:t>
            </a:fld>
            <a:endParaRPr lang="sl-SI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sl-SI" dirty="0" smtClean="0"/>
              <a:t>Notranjost kontejnerjev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9F84904-E035-46D8-8D1A-0C85DB6C9FFC}" type="slidenum">
              <a:rPr lang="sl-SI" smtClean="0"/>
              <a:pPr>
                <a:defRPr/>
              </a:pPr>
              <a:t>23</a:t>
            </a:fld>
            <a:endParaRPr lang="sl-SI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sl-SI" dirty="0" smtClean="0"/>
              <a:t>Vprašajo </a:t>
            </a:r>
            <a:r>
              <a:rPr lang="sl-SI" dirty="0" smtClean="0"/>
              <a:t>lahko vsakogar z </a:t>
            </a:r>
            <a:r>
              <a:rPr lang="sl-SI" dirty="0" err="1" smtClean="0"/>
              <a:t>badgeom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9F84904-E035-46D8-8D1A-0C85DB6C9FFC}" type="slidenum">
              <a:rPr lang="sl-SI" smtClean="0"/>
              <a:pPr>
                <a:defRPr/>
              </a:pPr>
              <a:t>24</a:t>
            </a:fld>
            <a:endParaRPr lang="sl-SI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gif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gif"/><Relationship Id="rId4" Type="http://schemas.openxmlformats.org/officeDocument/2006/relationships/image" Target="../media/image3.jpe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gif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gif"/><Relationship Id="rId4" Type="http://schemas.openxmlformats.org/officeDocument/2006/relationships/image" Target="../media/image3.jpe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gif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gif"/><Relationship Id="rId4" Type="http://schemas.openxmlformats.org/officeDocument/2006/relationships/image" Target="../media/image3.jpe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Naslovni diapoziti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sl-SI" dirty="0" smtClean="0"/>
              <a:t>Kliknite, če želite urediti slog naslova matrice</a:t>
            </a:r>
            <a:endParaRPr lang="sl-SI" dirty="0"/>
          </a:p>
        </p:txBody>
      </p:sp>
      <p:sp>
        <p:nvSpPr>
          <p:cNvPr id="3" name="Podnaslov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sl-SI" dirty="0" smtClean="0"/>
              <a:t>Kliknite, če želite urediti slog podnaslova matrice</a:t>
            </a:r>
            <a:endParaRPr lang="sl-SI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slov in vsebi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9"/>
          <p:cNvCxnSpPr/>
          <p:nvPr userDrawn="1"/>
        </p:nvCxnSpPr>
        <p:spPr>
          <a:xfrm>
            <a:off x="0" y="6089650"/>
            <a:ext cx="9144000" cy="0"/>
          </a:xfrm>
          <a:prstGeom prst="line">
            <a:avLst/>
          </a:prstGeom>
          <a:ln w="127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10"/>
          <p:cNvCxnSpPr/>
          <p:nvPr userDrawn="1"/>
        </p:nvCxnSpPr>
        <p:spPr>
          <a:xfrm>
            <a:off x="0" y="6069013"/>
            <a:ext cx="9144000" cy="0"/>
          </a:xfrm>
          <a:prstGeom prst="line">
            <a:avLst/>
          </a:prstGeom>
          <a:ln w="127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11"/>
          <p:cNvCxnSpPr/>
          <p:nvPr userDrawn="1"/>
        </p:nvCxnSpPr>
        <p:spPr>
          <a:xfrm>
            <a:off x="0" y="6072188"/>
            <a:ext cx="9144000" cy="0"/>
          </a:xfrm>
          <a:prstGeom prst="line">
            <a:avLst/>
          </a:prstGeom>
          <a:ln w="1270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Slika 12" descr="ABGlogoH1_2475x720.gif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3525" y="6217092"/>
            <a:ext cx="1854474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Straight Connector 6"/>
          <p:cNvCxnSpPr/>
          <p:nvPr userDrawn="1"/>
        </p:nvCxnSpPr>
        <p:spPr>
          <a:xfrm>
            <a:off x="0" y="6089650"/>
            <a:ext cx="9144000" cy="0"/>
          </a:xfrm>
          <a:prstGeom prst="line">
            <a:avLst/>
          </a:prstGeom>
          <a:ln w="127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7"/>
          <p:cNvCxnSpPr/>
          <p:nvPr userDrawn="1"/>
        </p:nvCxnSpPr>
        <p:spPr>
          <a:xfrm>
            <a:off x="0" y="6069013"/>
            <a:ext cx="9144000" cy="0"/>
          </a:xfrm>
          <a:prstGeom prst="line">
            <a:avLst/>
          </a:prstGeom>
          <a:ln w="127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8"/>
          <p:cNvCxnSpPr/>
          <p:nvPr userDrawn="1"/>
        </p:nvCxnSpPr>
        <p:spPr>
          <a:xfrm>
            <a:off x="0" y="6046788"/>
            <a:ext cx="9144000" cy="0"/>
          </a:xfrm>
          <a:prstGeom prst="line">
            <a:avLst/>
          </a:prstGeom>
          <a:ln w="1270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1"/>
          <p:cNvSpPr txBox="1"/>
          <p:nvPr userDrawn="1"/>
        </p:nvSpPr>
        <p:spPr>
          <a:xfrm>
            <a:off x="2500313" y="6345238"/>
            <a:ext cx="4214812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sl-SI" dirty="0">
                <a:solidFill>
                  <a:srgbClr val="00B050"/>
                </a:solidFill>
                <a:latin typeface="Aller Light" pitchFamily="2" charset="-18"/>
                <a:cs typeface="+mn-cs"/>
              </a:rPr>
              <a:t> </a:t>
            </a:r>
          </a:p>
        </p:txBody>
      </p:sp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>
                <a:latin typeface="Gotham Narrow Bold" pitchFamily="2" charset="0"/>
              </a:defRPr>
            </a:lvl1pPr>
          </a:lstStyle>
          <a:p>
            <a:endParaRPr lang="sl-SI" dirty="0"/>
          </a:p>
        </p:txBody>
      </p:sp>
      <p:sp>
        <p:nvSpPr>
          <p:cNvPr id="3" name="Ograda vsebine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525963"/>
          </a:xfrm>
        </p:spPr>
        <p:txBody>
          <a:bodyPr/>
          <a:lstStyle>
            <a:lvl1pPr>
              <a:defRPr sz="2400">
                <a:latin typeface="Gotham Narrow Book" pitchFamily="2" charset="0"/>
                <a:ea typeface="Adobe Heiti Std R" pitchFamily="34" charset="-128"/>
              </a:defRPr>
            </a:lvl1pPr>
            <a:lvl2pPr>
              <a:defRPr sz="2000">
                <a:latin typeface="Gotham Narrow Book" pitchFamily="2" charset="0"/>
                <a:ea typeface="Adobe Heiti Std R" pitchFamily="34" charset="-128"/>
              </a:defRPr>
            </a:lvl2pPr>
            <a:lvl3pPr>
              <a:defRPr sz="1800">
                <a:latin typeface="Gotham Narrow Book" pitchFamily="2" charset="0"/>
                <a:ea typeface="Adobe Heiti Std R" pitchFamily="34" charset="-128"/>
              </a:defRPr>
            </a:lvl3pPr>
            <a:lvl4pPr>
              <a:defRPr sz="1600">
                <a:latin typeface="Gotham Narrow Book" pitchFamily="2" charset="0"/>
                <a:ea typeface="Adobe Heiti Std R" pitchFamily="34" charset="-128"/>
              </a:defRPr>
            </a:lvl4pPr>
            <a:lvl5pPr>
              <a:defRPr sz="1600">
                <a:latin typeface="Gotham Narrow Book" pitchFamily="2" charset="0"/>
                <a:ea typeface="Adobe Heiti Std R" pitchFamily="34" charset="-128"/>
              </a:defRPr>
            </a:lvl5pPr>
          </a:lstStyle>
          <a:p>
            <a:pPr lvl="0"/>
            <a:r>
              <a:rPr lang="sl-SI" dirty="0" smtClean="0"/>
              <a:t>Kliknite, če želite urediti sloge besedila matrice</a:t>
            </a:r>
          </a:p>
          <a:p>
            <a:pPr lvl="1"/>
            <a:r>
              <a:rPr lang="sl-SI" dirty="0" smtClean="0"/>
              <a:t>Druga raven</a:t>
            </a:r>
          </a:p>
          <a:p>
            <a:pPr lvl="2"/>
            <a:r>
              <a:rPr lang="sl-SI" dirty="0" smtClean="0"/>
              <a:t>Tretja raven</a:t>
            </a:r>
          </a:p>
          <a:p>
            <a:pPr lvl="3"/>
            <a:r>
              <a:rPr lang="sl-SI" dirty="0" smtClean="0"/>
              <a:t>Četrta raven</a:t>
            </a:r>
          </a:p>
          <a:p>
            <a:pPr lvl="4"/>
            <a:r>
              <a:rPr lang="sl-SI" dirty="0" smtClean="0"/>
              <a:t>Peta raven</a:t>
            </a:r>
            <a:endParaRPr lang="sl-SI" dirty="0"/>
          </a:p>
        </p:txBody>
      </p:sp>
      <p:pic>
        <p:nvPicPr>
          <p:cNvPr id="15" name="Picture 5" descr="logo_ENG_transparent.tif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6217092"/>
            <a:ext cx="1568572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7" descr="koto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6199092"/>
            <a:ext cx="556712" cy="57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Slika 11" descr="logo_eu_eco-innovation_354x221.gif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56376" y="6116185"/>
            <a:ext cx="1187624" cy="7418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Glava odse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9"/>
          <p:cNvCxnSpPr/>
          <p:nvPr userDrawn="1"/>
        </p:nvCxnSpPr>
        <p:spPr>
          <a:xfrm>
            <a:off x="0" y="6089650"/>
            <a:ext cx="9144000" cy="0"/>
          </a:xfrm>
          <a:prstGeom prst="line">
            <a:avLst/>
          </a:prstGeom>
          <a:ln w="127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10"/>
          <p:cNvCxnSpPr/>
          <p:nvPr userDrawn="1"/>
        </p:nvCxnSpPr>
        <p:spPr>
          <a:xfrm>
            <a:off x="0" y="6069013"/>
            <a:ext cx="9144000" cy="0"/>
          </a:xfrm>
          <a:prstGeom prst="line">
            <a:avLst/>
          </a:prstGeom>
          <a:ln w="127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11"/>
          <p:cNvCxnSpPr/>
          <p:nvPr userDrawn="1"/>
        </p:nvCxnSpPr>
        <p:spPr>
          <a:xfrm>
            <a:off x="0" y="6072188"/>
            <a:ext cx="9144000" cy="0"/>
          </a:xfrm>
          <a:prstGeom prst="line">
            <a:avLst/>
          </a:prstGeom>
          <a:ln w="1270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sl-SI" dirty="0" smtClean="0"/>
              <a:t>Kliknite, če želite urediti slog naslova matrice</a:t>
            </a:r>
            <a:endParaRPr lang="sl-SI" dirty="0"/>
          </a:p>
        </p:txBody>
      </p:sp>
      <p:sp>
        <p:nvSpPr>
          <p:cNvPr id="3" name="Ograda besedila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l-SI" dirty="0" smtClean="0"/>
              <a:t>Kliknite, če želite urediti sloge besedila matrice</a:t>
            </a:r>
          </a:p>
        </p:txBody>
      </p:sp>
      <p:sp>
        <p:nvSpPr>
          <p:cNvPr id="10" name="Ograda datuma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sl-SI"/>
          </a:p>
        </p:txBody>
      </p:sp>
      <p:sp>
        <p:nvSpPr>
          <p:cNvPr id="11" name="Ograda noge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sl-SI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e vsebin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smtClean="0"/>
              <a:t>Kliknite, če želite urediti slog naslova matrice</a:t>
            </a:r>
            <a:endParaRPr lang="sl-SI"/>
          </a:p>
        </p:txBody>
      </p:sp>
      <p:sp>
        <p:nvSpPr>
          <p:cNvPr id="3" name="Ograda vsebin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l-SI" smtClean="0"/>
              <a:t>Kliknite, če želite urediti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sl-SI"/>
          </a:p>
        </p:txBody>
      </p:sp>
      <p:sp>
        <p:nvSpPr>
          <p:cNvPr id="4" name="Ograda vsebin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l-SI" smtClean="0"/>
              <a:t>Kliknite, če želite urediti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sl-SI"/>
          </a:p>
        </p:txBody>
      </p:sp>
      <p:pic>
        <p:nvPicPr>
          <p:cNvPr id="9" name="Slika 12" descr="ABGlogoH1_2475x720.gif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3525" y="6217092"/>
            <a:ext cx="1854474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5" descr="logo_ENG_transparent.tif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6217092"/>
            <a:ext cx="1568572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7" descr="kotologo"/>
          <p:cNvPicPr>
            <a:picLocks noChangeAspect="1" noChangeArrowheads="1"/>
          </p:cNvPicPr>
          <p:nvPr userDrawn="1"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6199092"/>
            <a:ext cx="556712" cy="57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Slika 11" descr="logo_eu_eco-innovation_354x221.gif"/>
          <p:cNvPicPr>
            <a:picLocks noChangeAspect="1"/>
          </p:cNvPicPr>
          <p:nvPr userDrawn="1"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56376" y="6116185"/>
            <a:ext cx="1187624" cy="7418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Samo naslo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9"/>
          <p:cNvCxnSpPr/>
          <p:nvPr userDrawn="1"/>
        </p:nvCxnSpPr>
        <p:spPr>
          <a:xfrm>
            <a:off x="0" y="6089650"/>
            <a:ext cx="9144000" cy="0"/>
          </a:xfrm>
          <a:prstGeom prst="line">
            <a:avLst/>
          </a:prstGeom>
          <a:ln w="127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10"/>
          <p:cNvCxnSpPr/>
          <p:nvPr userDrawn="1"/>
        </p:nvCxnSpPr>
        <p:spPr>
          <a:xfrm>
            <a:off x="0" y="6069013"/>
            <a:ext cx="9144000" cy="0"/>
          </a:xfrm>
          <a:prstGeom prst="line">
            <a:avLst/>
          </a:prstGeom>
          <a:ln w="127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11"/>
          <p:cNvCxnSpPr/>
          <p:nvPr userDrawn="1"/>
        </p:nvCxnSpPr>
        <p:spPr>
          <a:xfrm>
            <a:off x="0" y="6072188"/>
            <a:ext cx="9144000" cy="0"/>
          </a:xfrm>
          <a:prstGeom prst="line">
            <a:avLst/>
          </a:prstGeom>
          <a:ln w="1270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smtClean="0"/>
              <a:t>Kliknite, če želite urediti slog naslova matrice</a:t>
            </a:r>
            <a:endParaRPr lang="sl-SI"/>
          </a:p>
        </p:txBody>
      </p:sp>
      <p:pic>
        <p:nvPicPr>
          <p:cNvPr id="10" name="Slika 12" descr="ABGlogoH1_2475x720.gif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3525" y="6217092"/>
            <a:ext cx="1854474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5" descr="logo_ENG_transparent.tif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6217092"/>
            <a:ext cx="1568572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7" descr="kotologo"/>
          <p:cNvPicPr>
            <a:picLocks noChangeAspect="1" noChangeArrowheads="1"/>
          </p:cNvPicPr>
          <p:nvPr userDrawn="1"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6199092"/>
            <a:ext cx="556712" cy="57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Slika 11" descr="logo_eu_eco-innovation_354x221.gif"/>
          <p:cNvPicPr>
            <a:picLocks noChangeAspect="1"/>
          </p:cNvPicPr>
          <p:nvPr userDrawn="1"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56376" y="6116185"/>
            <a:ext cx="1187624" cy="7418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Ograda naslova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sl-SI" dirty="0" smtClean="0"/>
              <a:t>Kliknite, če želite urediti slog naslova matrice</a:t>
            </a:r>
          </a:p>
        </p:txBody>
      </p:sp>
      <p:sp>
        <p:nvSpPr>
          <p:cNvPr id="1027" name="Ograda besedila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sl-SI" dirty="0" smtClean="0"/>
              <a:t>Kliknite, če želite urediti sloge besedila matrice</a:t>
            </a:r>
          </a:p>
          <a:p>
            <a:pPr lvl="1"/>
            <a:r>
              <a:rPr lang="sl-SI" dirty="0" smtClean="0"/>
              <a:t>Druga raven</a:t>
            </a:r>
          </a:p>
          <a:p>
            <a:pPr lvl="2"/>
            <a:r>
              <a:rPr lang="sl-SI" dirty="0" smtClean="0"/>
              <a:t>Tretja raven</a:t>
            </a:r>
          </a:p>
          <a:p>
            <a:pPr lvl="3"/>
            <a:r>
              <a:rPr lang="sl-SI" dirty="0" smtClean="0"/>
              <a:t>Četrta raven</a:t>
            </a:r>
          </a:p>
          <a:p>
            <a:pPr lvl="4"/>
            <a:r>
              <a:rPr lang="sl-SI" dirty="0" smtClean="0"/>
              <a:t>Peta raven</a:t>
            </a:r>
          </a:p>
        </p:txBody>
      </p:sp>
      <p:cxnSp>
        <p:nvCxnSpPr>
          <p:cNvPr id="10" name="Straight Connector 9"/>
          <p:cNvCxnSpPr/>
          <p:nvPr userDrawn="1"/>
        </p:nvCxnSpPr>
        <p:spPr>
          <a:xfrm>
            <a:off x="0" y="6089650"/>
            <a:ext cx="9144000" cy="0"/>
          </a:xfrm>
          <a:prstGeom prst="line">
            <a:avLst/>
          </a:prstGeom>
          <a:ln w="127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 userDrawn="1"/>
        </p:nvCxnSpPr>
        <p:spPr>
          <a:xfrm>
            <a:off x="0" y="6069013"/>
            <a:ext cx="9144000" cy="0"/>
          </a:xfrm>
          <a:prstGeom prst="line">
            <a:avLst/>
          </a:prstGeom>
          <a:ln w="127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 userDrawn="1"/>
        </p:nvCxnSpPr>
        <p:spPr>
          <a:xfrm>
            <a:off x="0" y="6072188"/>
            <a:ext cx="9144000" cy="0"/>
          </a:xfrm>
          <a:prstGeom prst="line">
            <a:avLst/>
          </a:prstGeom>
          <a:ln w="1270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Footer Placeholder 15"/>
          <p:cNvSpPr>
            <a:spLocks noGrp="1"/>
          </p:cNvSpPr>
          <p:nvPr>
            <p:ph type="ftr" sz="quarter" idx="3"/>
          </p:nvPr>
        </p:nvSpPr>
        <p:spPr>
          <a:xfrm>
            <a:off x="3124200" y="636270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59" r:id="rId4"/>
    <p:sldLayoutId id="2147483664" r:id="rId5"/>
  </p:sldLayoutIdLst>
  <p:hf sldNum="0"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lang="sl-SI" sz="2800" kern="1200" dirty="0">
          <a:solidFill>
            <a:srgbClr val="00B050"/>
          </a:solidFill>
          <a:latin typeface="Gotham Narrow Bold" pitchFamily="2" charset="0"/>
          <a:ea typeface="+mj-ea"/>
          <a:cs typeface="Sakkal Majalla" pitchFamily="2" charset="-78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rgbClr val="00B050"/>
          </a:solidFill>
          <a:latin typeface="Sakkal Majalla" pitchFamily="2" charset="-78"/>
          <a:cs typeface="Sakkal Majalla" pitchFamily="2" charset="-7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rgbClr val="00B050"/>
          </a:solidFill>
          <a:latin typeface="Sakkal Majalla" pitchFamily="2" charset="-78"/>
          <a:cs typeface="Sakkal Majalla" pitchFamily="2" charset="-7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rgbClr val="00B050"/>
          </a:solidFill>
          <a:latin typeface="Sakkal Majalla" pitchFamily="2" charset="-78"/>
          <a:cs typeface="Sakkal Majalla" pitchFamily="2" charset="-7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rgbClr val="00B050"/>
          </a:solidFill>
          <a:latin typeface="Sakkal Majalla" pitchFamily="2" charset="-78"/>
          <a:cs typeface="Sakkal Majalla" pitchFamily="2" charset="-78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rgbClr val="00B050"/>
          </a:solidFill>
          <a:latin typeface="Sakkal Majalla" pitchFamily="2" charset="-78"/>
          <a:cs typeface="Sakkal Majalla" pitchFamily="2" charset="-78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rgbClr val="00B050"/>
          </a:solidFill>
          <a:latin typeface="Sakkal Majalla" pitchFamily="2" charset="-78"/>
          <a:cs typeface="Sakkal Majalla" pitchFamily="2" charset="-78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rgbClr val="00B050"/>
          </a:solidFill>
          <a:latin typeface="Sakkal Majalla" pitchFamily="2" charset="-78"/>
          <a:cs typeface="Sakkal Majalla" pitchFamily="2" charset="-78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rgbClr val="00B050"/>
          </a:solidFill>
          <a:latin typeface="Sakkal Majalla" pitchFamily="2" charset="-78"/>
          <a:cs typeface="Sakkal Majalla" pitchFamily="2" charset="-7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Gotham Narrow Book" pitchFamily="2" charset="0"/>
          <a:ea typeface="+mn-ea"/>
          <a:cs typeface="Sakkal Majalla" pitchFamily="2" charset="-7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400" kern="1200">
          <a:solidFill>
            <a:schemeClr val="tx1"/>
          </a:solidFill>
          <a:latin typeface="Gotham Narrow Book" pitchFamily="2" charset="0"/>
          <a:ea typeface="+mn-ea"/>
          <a:cs typeface="Sakkal Majalla" pitchFamily="2" charset="-7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Gotham Narrow Book" pitchFamily="2" charset="0"/>
          <a:ea typeface="+mn-ea"/>
          <a:cs typeface="Sakkal Majalla" pitchFamily="2" charset="-7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1800" kern="1200">
          <a:solidFill>
            <a:schemeClr val="tx1"/>
          </a:solidFill>
          <a:latin typeface="Gotham Narrow Book" pitchFamily="2" charset="0"/>
          <a:ea typeface="+mn-ea"/>
          <a:cs typeface="Sakkal Majalla" pitchFamily="2" charset="-7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1800" kern="1200">
          <a:solidFill>
            <a:schemeClr val="tx1"/>
          </a:solidFill>
          <a:latin typeface="Gotham Narrow Book" pitchFamily="2" charset="0"/>
          <a:ea typeface="+mn-ea"/>
          <a:cs typeface="Sakkal Majalla" pitchFamily="2" charset="-78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sl-SI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gif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7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6.pn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1.jpeg"/><Relationship Id="rId7" Type="http://schemas.openxmlformats.org/officeDocument/2006/relationships/image" Target="../media/image2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3.jpeg"/><Relationship Id="rId5" Type="http://schemas.openxmlformats.org/officeDocument/2006/relationships/image" Target="../media/image17.wmf"/><Relationship Id="rId4" Type="http://schemas.openxmlformats.org/officeDocument/2006/relationships/image" Target="../media/image22.jpeg"/><Relationship Id="rId9" Type="http://schemas.openxmlformats.org/officeDocument/2006/relationships/image" Target="../media/image26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image" Target="../media/image27.png"/><Relationship Id="rId7" Type="http://schemas.openxmlformats.org/officeDocument/2006/relationships/image" Target="../media/image3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13" Type="http://schemas.openxmlformats.org/officeDocument/2006/relationships/image" Target="../media/image43.jpeg"/><Relationship Id="rId3" Type="http://schemas.openxmlformats.org/officeDocument/2006/relationships/image" Target="../media/image33.jpeg"/><Relationship Id="rId7" Type="http://schemas.openxmlformats.org/officeDocument/2006/relationships/image" Target="../media/image37.png"/><Relationship Id="rId12" Type="http://schemas.openxmlformats.org/officeDocument/2006/relationships/image" Target="../media/image4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jpeg"/><Relationship Id="rId11" Type="http://schemas.openxmlformats.org/officeDocument/2006/relationships/image" Target="../media/image41.jpeg"/><Relationship Id="rId5" Type="http://schemas.openxmlformats.org/officeDocument/2006/relationships/image" Target="../media/image35.jpeg"/><Relationship Id="rId10" Type="http://schemas.openxmlformats.org/officeDocument/2006/relationships/image" Target="../media/image40.jpeg"/><Relationship Id="rId4" Type="http://schemas.openxmlformats.org/officeDocument/2006/relationships/image" Target="../media/image34.jpeg"/><Relationship Id="rId9" Type="http://schemas.openxmlformats.org/officeDocument/2006/relationships/image" Target="../media/image39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gi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jpeg"/><Relationship Id="rId3" Type="http://schemas.openxmlformats.org/officeDocument/2006/relationships/image" Target="../media/image46.jpeg"/><Relationship Id="rId7" Type="http://schemas.openxmlformats.org/officeDocument/2006/relationships/image" Target="../media/image50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9.jpeg"/><Relationship Id="rId11" Type="http://schemas.openxmlformats.org/officeDocument/2006/relationships/image" Target="../media/image54.jpeg"/><Relationship Id="rId5" Type="http://schemas.openxmlformats.org/officeDocument/2006/relationships/image" Target="../media/image48.jpeg"/><Relationship Id="rId10" Type="http://schemas.openxmlformats.org/officeDocument/2006/relationships/image" Target="../media/image53.jpeg"/><Relationship Id="rId4" Type="http://schemas.openxmlformats.org/officeDocument/2006/relationships/image" Target="../media/image47.jpeg"/><Relationship Id="rId9" Type="http://schemas.openxmlformats.org/officeDocument/2006/relationships/image" Target="../media/image52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7" Type="http://schemas.openxmlformats.org/officeDocument/2006/relationships/image" Target="../media/image5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8.jpeg"/><Relationship Id="rId5" Type="http://schemas.openxmlformats.org/officeDocument/2006/relationships/image" Target="../media/image57.jpeg"/><Relationship Id="rId4" Type="http://schemas.openxmlformats.org/officeDocument/2006/relationships/image" Target="../media/image56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jpeg"/><Relationship Id="rId3" Type="http://schemas.openxmlformats.org/officeDocument/2006/relationships/image" Target="../media/image60.jpeg"/><Relationship Id="rId7" Type="http://schemas.openxmlformats.org/officeDocument/2006/relationships/image" Target="../media/image64.jpeg"/><Relationship Id="rId12" Type="http://schemas.openxmlformats.org/officeDocument/2006/relationships/image" Target="../media/image69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3.jpeg"/><Relationship Id="rId11" Type="http://schemas.openxmlformats.org/officeDocument/2006/relationships/image" Target="../media/image68.jpeg"/><Relationship Id="rId5" Type="http://schemas.openxmlformats.org/officeDocument/2006/relationships/image" Target="../media/image62.jpeg"/><Relationship Id="rId10" Type="http://schemas.openxmlformats.org/officeDocument/2006/relationships/image" Target="../media/image67.jpeg"/><Relationship Id="rId4" Type="http://schemas.openxmlformats.org/officeDocument/2006/relationships/image" Target="../media/image61.jpeg"/><Relationship Id="rId9" Type="http://schemas.openxmlformats.org/officeDocument/2006/relationships/image" Target="../media/image6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7" Type="http://schemas.openxmlformats.org/officeDocument/2006/relationships/image" Target="../media/image74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3.jpeg"/><Relationship Id="rId5" Type="http://schemas.openxmlformats.org/officeDocument/2006/relationships/image" Target="../media/image72.png"/><Relationship Id="rId4" Type="http://schemas.openxmlformats.org/officeDocument/2006/relationships/image" Target="../media/image7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ctrTitle"/>
          </p:nvPr>
        </p:nvSpPr>
        <p:spPr>
          <a:xfrm>
            <a:off x="534988" y="1530350"/>
            <a:ext cx="8074025" cy="1970088"/>
          </a:xfrm>
        </p:spPr>
        <p:txBody>
          <a:bodyPr/>
          <a:lstStyle/>
          <a:p>
            <a:pPr algn="ctr" eaLnBrk="1" hangingPunct="1"/>
            <a:r>
              <a:rPr lang="sl-SI" sz="4400" noProof="0" smtClean="0"/>
              <a:t>AlgaeBioGas </a:t>
            </a:r>
            <a:r>
              <a:rPr lang="sl-SI" sz="3200" noProof="0" smtClean="0"/>
              <a:t/>
            </a:r>
            <a:br>
              <a:rPr lang="sl-SI" sz="3200" noProof="0" smtClean="0"/>
            </a:br>
            <a:r>
              <a:rPr lang="sl-SI" sz="3200" noProof="0" smtClean="0"/>
              <a:t>algno-bakterijska obdelava bioplinskega digestata in proizvodnja surovin</a:t>
            </a:r>
            <a:endParaRPr lang="sl-SI" noProof="0" smtClean="0"/>
          </a:p>
        </p:txBody>
      </p:sp>
      <p:sp>
        <p:nvSpPr>
          <p:cNvPr id="15362" name="Subtitle 4"/>
          <p:cNvSpPr txBox="1">
            <a:spLocks/>
          </p:cNvSpPr>
          <p:nvPr/>
        </p:nvSpPr>
        <p:spPr bwMode="auto">
          <a:xfrm>
            <a:off x="1116013" y="3786188"/>
            <a:ext cx="6911975" cy="1071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lnSpc>
                <a:spcPct val="90000"/>
              </a:lnSpc>
              <a:spcBef>
                <a:spcPct val="20000"/>
              </a:spcBef>
              <a:buFont typeface="Arial" charset="0"/>
              <a:buNone/>
            </a:pPr>
            <a:r>
              <a:rPr lang="sl-SI" sz="2000" dirty="0">
                <a:latin typeface="Gotham Narrow Book" pitchFamily="2" charset="0"/>
                <a:cs typeface="Sakkal Majalla" pitchFamily="2" charset="-78"/>
              </a:rPr>
              <a:t>Lea Lavrič in Robert Reinhardt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buFont typeface="Arial" charset="0"/>
              <a:buNone/>
            </a:pPr>
            <a:r>
              <a:rPr lang="sl-SI" sz="2000" dirty="0">
                <a:latin typeface="Gotham Narrow Book" pitchFamily="2" charset="0"/>
                <a:cs typeface="Sakkal Majalla" pitchFamily="2" charset="-78"/>
              </a:rPr>
              <a:t>Otvoritev demonstracijskega centra za gojenje </a:t>
            </a:r>
            <a:r>
              <a:rPr lang="sl-SI" sz="2000" dirty="0" err="1">
                <a:latin typeface="Gotham Narrow Book" pitchFamily="2" charset="0"/>
                <a:cs typeface="Sakkal Majalla" pitchFamily="2" charset="-78"/>
              </a:rPr>
              <a:t>mikroalg</a:t>
            </a:r>
            <a:endParaRPr lang="en-GB" sz="2000" dirty="0">
              <a:latin typeface="Gotham Narrow Book" pitchFamily="2" charset="0"/>
              <a:cs typeface="Sakkal Majalla" pitchFamily="2" charset="-78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6000750"/>
            <a:ext cx="9144000" cy="8572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pic>
        <p:nvPicPr>
          <p:cNvPr id="15365" name="Slika 7" descr="ABGlogoH1_2475x720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95625" y="260350"/>
            <a:ext cx="2952750" cy="858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0" name="Group 9"/>
          <p:cNvGrpSpPr/>
          <p:nvPr/>
        </p:nvGrpSpPr>
        <p:grpSpPr>
          <a:xfrm>
            <a:off x="1114688" y="5260231"/>
            <a:ext cx="6275073" cy="1016251"/>
            <a:chOff x="1114688" y="5260231"/>
            <a:chExt cx="6275073" cy="1016251"/>
          </a:xfrm>
        </p:grpSpPr>
        <p:pic>
          <p:nvPicPr>
            <p:cNvPr id="15364" name="Picture 5" descr="logo_ENG_transparent.tif"/>
            <p:cNvPicPr>
              <a:picLocks noChangeAspect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114688" y="5408676"/>
              <a:ext cx="2089160" cy="7193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5366" name="Picture 7" descr="kotologo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694489" y="5408676"/>
              <a:ext cx="695272" cy="7193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5367" name="Slika 11" descr="logo_eu_eco-innovation_354x221.gif"/>
            <p:cNvPicPr>
              <a:picLocks noChangeAspect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3758506" y="5260231"/>
              <a:ext cx="1626988" cy="101625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Naslov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noProof="0" smtClean="0"/>
              <a:t>Projekt AlgaeBioGas</a:t>
            </a:r>
            <a:endParaRPr lang="sl-SI" noProof="0" smtClean="0"/>
          </a:p>
        </p:txBody>
      </p:sp>
      <p:sp>
        <p:nvSpPr>
          <p:cNvPr id="16389" name="Ograda vsebine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l-SI" sz="2000" noProof="0" smtClean="0"/>
              <a:t>Programa CIP EIP Eco-innovation 2012 po pogodbi št. ECO/12/333018</a:t>
            </a:r>
          </a:p>
          <a:p>
            <a:r>
              <a:rPr lang="sl-SI" sz="2000" noProof="0" smtClean="0"/>
              <a:t>Sofinanciranje razvoja izdelkov, tehnik, storitev in procesov, ki</a:t>
            </a:r>
          </a:p>
          <a:p>
            <a:pPr lvl="1"/>
            <a:r>
              <a:rPr lang="sl-SI" sz="1800" noProof="0" smtClean="0"/>
              <a:t>zmanjšujejo emisije CO</a:t>
            </a:r>
            <a:r>
              <a:rPr lang="sl-SI" sz="1800" baseline="-25000" noProof="0" smtClean="0"/>
              <a:t>2</a:t>
            </a:r>
          </a:p>
          <a:p>
            <a:pPr lvl="1"/>
            <a:r>
              <a:rPr lang="sl-SI" sz="1800" noProof="0" smtClean="0"/>
              <a:t>omogočajo učinkovito rabo virov</a:t>
            </a:r>
          </a:p>
          <a:p>
            <a:pPr lvl="1"/>
            <a:r>
              <a:rPr lang="sl-SI" sz="1800" noProof="0" smtClean="0"/>
              <a:t>spodbujajo recikliranje</a:t>
            </a:r>
          </a:p>
          <a:p>
            <a:r>
              <a:rPr lang="sl-SI" sz="2000" noProof="0" smtClean="0"/>
              <a:t>Partnerja</a:t>
            </a:r>
          </a:p>
          <a:p>
            <a:pPr lvl="1"/>
            <a:r>
              <a:rPr lang="sl-SI" sz="1800" noProof="0" smtClean="0"/>
              <a:t>KOTO (bioplinarna)</a:t>
            </a:r>
          </a:p>
          <a:p>
            <a:pPr lvl="1"/>
            <a:r>
              <a:rPr lang="sl-SI" sz="1800" noProof="0" smtClean="0"/>
              <a:t>AlgEn (algne tehnologije)</a:t>
            </a:r>
          </a:p>
          <a:p>
            <a:r>
              <a:rPr lang="sl-SI" sz="2000" noProof="0" smtClean="0"/>
              <a:t>Začetek septembra 2013, trajanje 3 leta</a:t>
            </a:r>
          </a:p>
          <a:p>
            <a:r>
              <a:rPr lang="sl-SI" sz="2000" noProof="0" smtClean="0"/>
              <a:t>Cilji projekta</a:t>
            </a:r>
          </a:p>
          <a:p>
            <a:pPr lvl="1"/>
            <a:r>
              <a:rPr lang="sl-SI" sz="1800" noProof="0" smtClean="0"/>
              <a:t>postavitev demonstracijskega centra</a:t>
            </a:r>
          </a:p>
          <a:p>
            <a:pPr lvl="1"/>
            <a:r>
              <a:rPr lang="sl-SI" sz="1800" noProof="0" smtClean="0"/>
              <a:t>priprava te tehnologije za trženje</a:t>
            </a:r>
            <a:endParaRPr lang="sl-SI" sz="1800" noProof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noProof="0" smtClean="0"/>
              <a:t>Bioplinska naprava </a:t>
            </a:r>
            <a:endParaRPr lang="sl-SI" noProof="0" smtClean="0"/>
          </a:p>
        </p:txBody>
      </p:sp>
      <p:pic>
        <p:nvPicPr>
          <p:cNvPr id="18434" name="Picture 3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90050" y="3429000"/>
            <a:ext cx="5763901" cy="2160000"/>
          </a:xfrm>
        </p:spPr>
      </p:pic>
      <p:sp>
        <p:nvSpPr>
          <p:cNvPr id="18435" name="Rectangle 6"/>
          <p:cNvSpPr>
            <a:spLocks noChangeArrowheads="1"/>
          </p:cNvSpPr>
          <p:nvPr/>
        </p:nvSpPr>
        <p:spPr bwMode="auto">
          <a:xfrm>
            <a:off x="1907704" y="5661025"/>
            <a:ext cx="5328592" cy="40011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pPr algn="ctr"/>
            <a:r>
              <a:rPr lang="sl-SI" sz="2000" dirty="0">
                <a:solidFill>
                  <a:srgbClr val="0000D4"/>
                </a:solidFill>
                <a:latin typeface="Gotham Narrow Book" pitchFamily="2" charset="0"/>
              </a:rPr>
              <a:t>Termofilna </a:t>
            </a:r>
            <a:r>
              <a:rPr lang="sl-SI" sz="2000" dirty="0" err="1">
                <a:solidFill>
                  <a:srgbClr val="0000D4"/>
                </a:solidFill>
                <a:latin typeface="Gotham Narrow Book" pitchFamily="2" charset="0"/>
              </a:rPr>
              <a:t>bioplinska</a:t>
            </a:r>
            <a:r>
              <a:rPr lang="sl-SI" sz="2000" dirty="0">
                <a:solidFill>
                  <a:srgbClr val="0000D4"/>
                </a:solidFill>
                <a:latin typeface="Gotham Narrow Book" pitchFamily="2" charset="0"/>
              </a:rPr>
              <a:t> naprava </a:t>
            </a:r>
            <a:r>
              <a:rPr lang="sl-SI" sz="2000" dirty="0" smtClean="0">
                <a:solidFill>
                  <a:srgbClr val="0000D4"/>
                </a:solidFill>
                <a:latin typeface="Gotham Narrow Book" pitchFamily="2" charset="0"/>
              </a:rPr>
              <a:t>KOTO</a:t>
            </a:r>
            <a:endParaRPr lang="sl-SI" sz="2000" dirty="0">
              <a:solidFill>
                <a:srgbClr val="0000D4"/>
              </a:solidFill>
              <a:latin typeface="Gotham Narrow Book" pitchFamily="2" charset="0"/>
            </a:endParaRPr>
          </a:p>
        </p:txBody>
      </p:sp>
      <p:sp>
        <p:nvSpPr>
          <p:cNvPr id="18436" name="Rectangle 5"/>
          <p:cNvSpPr>
            <a:spLocks noChangeArrowheads="1"/>
          </p:cNvSpPr>
          <p:nvPr/>
        </p:nvSpPr>
        <p:spPr bwMode="auto">
          <a:xfrm>
            <a:off x="611188" y="1341438"/>
            <a:ext cx="7921625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tabLst>
                <a:tab pos="3240000" algn="l"/>
              </a:tabLst>
            </a:pPr>
            <a:r>
              <a:rPr lang="sl-SI" sz="2000" dirty="0" smtClean="0">
                <a:solidFill>
                  <a:schemeClr val="tx2"/>
                </a:solidFill>
                <a:latin typeface="Gotham Narrow Book" pitchFamily="2" charset="0"/>
              </a:rPr>
              <a:t>Kapaciteta - substrat</a:t>
            </a:r>
            <a:r>
              <a:rPr lang="en-US" sz="2000" dirty="0">
                <a:solidFill>
                  <a:schemeClr val="tx2"/>
                </a:solidFill>
                <a:latin typeface="Gotham Narrow Book" pitchFamily="2" charset="0"/>
              </a:rPr>
              <a:t>	</a:t>
            </a:r>
            <a:r>
              <a:rPr lang="sl-SI" sz="2000" dirty="0" smtClean="0">
                <a:solidFill>
                  <a:schemeClr val="tx2"/>
                </a:solidFill>
                <a:latin typeface="Gotham Narrow Book" pitchFamily="2" charset="0"/>
              </a:rPr>
              <a:t>13</a:t>
            </a:r>
            <a:r>
              <a:rPr lang="en-US" sz="2000" dirty="0">
                <a:solidFill>
                  <a:schemeClr val="tx2"/>
                </a:solidFill>
                <a:latin typeface="Gotham Narrow Book" pitchFamily="2" charset="0"/>
              </a:rPr>
              <a:t>.</a:t>
            </a:r>
            <a:r>
              <a:rPr lang="sl-SI" sz="2000" dirty="0">
                <a:solidFill>
                  <a:schemeClr val="tx2"/>
                </a:solidFill>
                <a:latin typeface="Gotham Narrow Book" pitchFamily="2" charset="0"/>
              </a:rPr>
              <a:t>0</a:t>
            </a:r>
            <a:r>
              <a:rPr lang="en-US" sz="2000" dirty="0">
                <a:solidFill>
                  <a:schemeClr val="tx2"/>
                </a:solidFill>
                <a:latin typeface="Gotham Narrow Book" pitchFamily="2" charset="0"/>
              </a:rPr>
              <a:t>00 t/</a:t>
            </a:r>
            <a:r>
              <a:rPr lang="sl-SI" sz="2000" dirty="0" smtClean="0">
                <a:solidFill>
                  <a:schemeClr val="tx2"/>
                </a:solidFill>
                <a:latin typeface="Gotham Narrow Book" pitchFamily="2" charset="0"/>
              </a:rPr>
              <a:t>leto</a:t>
            </a:r>
          </a:p>
          <a:p>
            <a:pPr>
              <a:tabLst>
                <a:tab pos="3240000" algn="l"/>
              </a:tabLst>
            </a:pPr>
            <a:r>
              <a:rPr lang="sl-SI" sz="2000" dirty="0" smtClean="0">
                <a:solidFill>
                  <a:schemeClr val="tx2"/>
                </a:solidFill>
                <a:latin typeface="Gotham Narrow Book" pitchFamily="2" charset="0"/>
              </a:rPr>
              <a:t>Električna moč	526 </a:t>
            </a:r>
            <a:r>
              <a:rPr lang="sl-SI" sz="2000" dirty="0" err="1" smtClean="0">
                <a:solidFill>
                  <a:schemeClr val="tx2"/>
                </a:solidFill>
                <a:latin typeface="Gotham Narrow Book" pitchFamily="2" charset="0"/>
              </a:rPr>
              <a:t>kWe</a:t>
            </a:r>
            <a:endParaRPr lang="en-US" sz="2000" dirty="0">
              <a:solidFill>
                <a:schemeClr val="tx2"/>
              </a:solidFill>
              <a:latin typeface="Gotham Narrow Book" pitchFamily="2" charset="0"/>
            </a:endParaRPr>
          </a:p>
          <a:p>
            <a:pPr>
              <a:tabLst>
                <a:tab pos="3240000" algn="l"/>
              </a:tabLst>
            </a:pPr>
            <a:r>
              <a:rPr lang="sl-SI" sz="2000" dirty="0">
                <a:solidFill>
                  <a:srgbClr val="008000"/>
                </a:solidFill>
                <a:latin typeface="Gotham Narrow Book" pitchFamily="2" charset="0"/>
              </a:rPr>
              <a:t>proizveden bioplin</a:t>
            </a:r>
            <a:r>
              <a:rPr lang="en-US" sz="2000" dirty="0" smtClean="0">
                <a:solidFill>
                  <a:srgbClr val="008000"/>
                </a:solidFill>
                <a:latin typeface="Gotham Narrow Book" pitchFamily="2" charset="0"/>
              </a:rPr>
              <a:t>:</a:t>
            </a:r>
            <a:r>
              <a:rPr lang="sl-SI" sz="2000" dirty="0" smtClean="0">
                <a:solidFill>
                  <a:srgbClr val="008000"/>
                </a:solidFill>
                <a:latin typeface="Gotham Narrow Book" pitchFamily="2" charset="0"/>
              </a:rPr>
              <a:t>	</a:t>
            </a:r>
            <a:r>
              <a:rPr lang="en-US" sz="2000" dirty="0" smtClean="0">
                <a:solidFill>
                  <a:srgbClr val="008000"/>
                </a:solidFill>
                <a:latin typeface="Gotham Narrow Book" pitchFamily="2" charset="0"/>
              </a:rPr>
              <a:t>1,8</a:t>
            </a:r>
            <a:r>
              <a:rPr lang="sl-SI" sz="2000" dirty="0">
                <a:solidFill>
                  <a:srgbClr val="008000"/>
                </a:solidFill>
                <a:latin typeface="Gotham Narrow Book" pitchFamily="2" charset="0"/>
              </a:rPr>
              <a:t>5</a:t>
            </a:r>
            <a:r>
              <a:rPr lang="en-US" sz="2000" dirty="0">
                <a:solidFill>
                  <a:srgbClr val="008000"/>
                </a:solidFill>
                <a:latin typeface="Gotham Narrow Book" pitchFamily="2" charset="0"/>
              </a:rPr>
              <a:t> </a:t>
            </a:r>
            <a:r>
              <a:rPr lang="en-US" sz="2000" dirty="0" err="1">
                <a:solidFill>
                  <a:srgbClr val="008000"/>
                </a:solidFill>
                <a:latin typeface="Gotham Narrow Book" pitchFamily="2" charset="0"/>
              </a:rPr>
              <a:t>mio</a:t>
            </a:r>
            <a:r>
              <a:rPr lang="en-US" sz="2000" dirty="0">
                <a:solidFill>
                  <a:srgbClr val="008000"/>
                </a:solidFill>
                <a:latin typeface="Gotham Narrow Book" pitchFamily="2" charset="0"/>
              </a:rPr>
              <a:t> m</a:t>
            </a:r>
            <a:r>
              <a:rPr lang="en-US" sz="2000" baseline="30000" dirty="0">
                <a:solidFill>
                  <a:srgbClr val="008000"/>
                </a:solidFill>
                <a:latin typeface="Gotham Narrow Book" pitchFamily="2" charset="0"/>
              </a:rPr>
              <a:t>3</a:t>
            </a:r>
            <a:r>
              <a:rPr lang="en-US" sz="2000" dirty="0">
                <a:solidFill>
                  <a:srgbClr val="008000"/>
                </a:solidFill>
                <a:latin typeface="Gotham Narrow Book" pitchFamily="2" charset="0"/>
              </a:rPr>
              <a:t>/</a:t>
            </a:r>
            <a:r>
              <a:rPr lang="sl-SI" sz="2000" dirty="0" smtClean="0">
                <a:solidFill>
                  <a:srgbClr val="008000"/>
                </a:solidFill>
                <a:latin typeface="Gotham Narrow Book" pitchFamily="2" charset="0"/>
              </a:rPr>
              <a:t>leto</a:t>
            </a:r>
            <a:endParaRPr lang="sl-SI" sz="2000" dirty="0">
              <a:solidFill>
                <a:srgbClr val="FFCC00"/>
              </a:solidFill>
              <a:latin typeface="Gotham Narrow Book" pitchFamily="2" charset="0"/>
            </a:endParaRPr>
          </a:p>
          <a:p>
            <a:pPr>
              <a:tabLst>
                <a:tab pos="3240000" algn="l"/>
              </a:tabLst>
            </a:pPr>
            <a:r>
              <a:rPr lang="sl-SI" sz="2000" dirty="0" smtClean="0">
                <a:solidFill>
                  <a:srgbClr val="008000"/>
                </a:solidFill>
                <a:latin typeface="Gotham Narrow Book" pitchFamily="2" charset="0"/>
              </a:rPr>
              <a:t>p</a:t>
            </a:r>
            <a:r>
              <a:rPr lang="es-ES" sz="2000" dirty="0" err="1">
                <a:solidFill>
                  <a:srgbClr val="008000"/>
                </a:solidFill>
                <a:latin typeface="Gotham Narrow Book" pitchFamily="2" charset="0"/>
              </a:rPr>
              <a:t>roizvedena</a:t>
            </a:r>
            <a:r>
              <a:rPr lang="es-ES" sz="2000" dirty="0">
                <a:solidFill>
                  <a:srgbClr val="008000"/>
                </a:solidFill>
                <a:latin typeface="Gotham Narrow Book" pitchFamily="2" charset="0"/>
              </a:rPr>
              <a:t> EE </a:t>
            </a:r>
            <a:r>
              <a:rPr lang="es-ES" sz="2000" dirty="0" err="1">
                <a:solidFill>
                  <a:srgbClr val="008000"/>
                </a:solidFill>
                <a:latin typeface="Gotham Narrow Book" pitchFamily="2" charset="0"/>
              </a:rPr>
              <a:t>iz</a:t>
            </a:r>
            <a:r>
              <a:rPr lang="es-ES" sz="2000" dirty="0">
                <a:solidFill>
                  <a:srgbClr val="008000"/>
                </a:solidFill>
                <a:latin typeface="Gotham Narrow Book" pitchFamily="2" charset="0"/>
              </a:rPr>
              <a:t> </a:t>
            </a:r>
            <a:r>
              <a:rPr lang="es-ES" sz="2000" dirty="0" err="1" smtClean="0">
                <a:solidFill>
                  <a:srgbClr val="008000"/>
                </a:solidFill>
                <a:latin typeface="Gotham Narrow Book" pitchFamily="2" charset="0"/>
              </a:rPr>
              <a:t>bioplina</a:t>
            </a:r>
            <a:r>
              <a:rPr lang="sl-SI" sz="2000" dirty="0" smtClean="0">
                <a:solidFill>
                  <a:srgbClr val="008000"/>
                </a:solidFill>
                <a:latin typeface="Gotham Narrow Book" pitchFamily="2" charset="0"/>
              </a:rPr>
              <a:t>	</a:t>
            </a:r>
            <a:r>
              <a:rPr lang="es-ES" sz="2000" dirty="0" smtClean="0">
                <a:solidFill>
                  <a:srgbClr val="008000"/>
                </a:solidFill>
                <a:latin typeface="Gotham Narrow Book" pitchFamily="2" charset="0"/>
              </a:rPr>
              <a:t>3.800 </a:t>
            </a:r>
            <a:r>
              <a:rPr lang="es-ES" sz="2000" dirty="0" err="1">
                <a:solidFill>
                  <a:srgbClr val="008000"/>
                </a:solidFill>
                <a:latin typeface="Gotham Narrow Book" pitchFamily="2" charset="0"/>
              </a:rPr>
              <a:t>MWh</a:t>
            </a:r>
            <a:r>
              <a:rPr lang="es-ES" sz="2000" dirty="0">
                <a:solidFill>
                  <a:srgbClr val="008000"/>
                </a:solidFill>
                <a:latin typeface="Gotham Narrow Book" pitchFamily="2" charset="0"/>
              </a:rPr>
              <a:t>/</a:t>
            </a:r>
            <a:r>
              <a:rPr lang="es-ES" sz="2000" dirty="0" err="1">
                <a:solidFill>
                  <a:srgbClr val="008000"/>
                </a:solidFill>
                <a:latin typeface="Gotham Narrow Book" pitchFamily="2" charset="0"/>
              </a:rPr>
              <a:t>leto</a:t>
            </a:r>
            <a:endParaRPr lang="es-ES" sz="2000" dirty="0">
              <a:solidFill>
                <a:srgbClr val="008000"/>
              </a:solidFill>
              <a:latin typeface="Gotham Narrow Book" pitchFamily="2" charset="0"/>
            </a:endParaRPr>
          </a:p>
          <a:p>
            <a:pPr>
              <a:tabLst>
                <a:tab pos="3240000" algn="l"/>
              </a:tabLst>
            </a:pPr>
            <a:r>
              <a:rPr lang="sl-SI" sz="2000" dirty="0" smtClean="0">
                <a:solidFill>
                  <a:srgbClr val="663300"/>
                </a:solidFill>
                <a:latin typeface="Gotham Narrow Book" pitchFamily="2" charset="0"/>
              </a:rPr>
              <a:t>Proizveden </a:t>
            </a:r>
            <a:r>
              <a:rPr lang="sl-SI" sz="2000" u="sng" dirty="0" err="1" smtClean="0">
                <a:solidFill>
                  <a:srgbClr val="663300"/>
                </a:solidFill>
                <a:latin typeface="Gotham Narrow Book" pitchFamily="2" charset="0"/>
              </a:rPr>
              <a:t>digestat</a:t>
            </a:r>
            <a:r>
              <a:rPr lang="sl-SI" sz="2000" dirty="0" smtClean="0">
                <a:solidFill>
                  <a:srgbClr val="663300"/>
                </a:solidFill>
                <a:latin typeface="Gotham Narrow Book" pitchFamily="2" charset="0"/>
              </a:rPr>
              <a:t> 	</a:t>
            </a:r>
            <a:r>
              <a:rPr lang="en-US" sz="2000" dirty="0" smtClean="0">
                <a:solidFill>
                  <a:srgbClr val="663300"/>
                </a:solidFill>
                <a:latin typeface="Gotham Narrow Book" pitchFamily="2" charset="0"/>
              </a:rPr>
              <a:t>26.400 m</a:t>
            </a:r>
            <a:r>
              <a:rPr lang="en-US" sz="2000" baseline="30000" dirty="0" smtClean="0">
                <a:solidFill>
                  <a:srgbClr val="663300"/>
                </a:solidFill>
                <a:latin typeface="Gotham Narrow Book" pitchFamily="2" charset="0"/>
              </a:rPr>
              <a:t>3</a:t>
            </a:r>
            <a:r>
              <a:rPr lang="en-US" sz="2000" dirty="0" smtClean="0">
                <a:solidFill>
                  <a:srgbClr val="663300"/>
                </a:solidFill>
                <a:latin typeface="Gotham Narrow Book" pitchFamily="2" charset="0"/>
              </a:rPr>
              <a:t>/</a:t>
            </a:r>
            <a:r>
              <a:rPr lang="en-US" sz="2000" dirty="0" err="1" smtClean="0">
                <a:solidFill>
                  <a:srgbClr val="663300"/>
                </a:solidFill>
                <a:latin typeface="Gotham Narrow Book" pitchFamily="2" charset="0"/>
              </a:rPr>
              <a:t>leto</a:t>
            </a:r>
            <a:endParaRPr lang="sl-SI" sz="2000" dirty="0" smtClean="0">
              <a:solidFill>
                <a:srgbClr val="663300"/>
              </a:solidFill>
              <a:latin typeface="Gotham Narrow Book" pitchFamily="2" charset="0"/>
            </a:endParaRPr>
          </a:p>
          <a:p>
            <a:pPr lvl="1">
              <a:tabLst>
                <a:tab pos="3240000" algn="l"/>
              </a:tabLst>
            </a:pPr>
            <a:r>
              <a:rPr lang="sl-SI" sz="2000" dirty="0" smtClean="0">
                <a:solidFill>
                  <a:srgbClr val="663300"/>
                </a:solidFill>
                <a:latin typeface="Gotham Narrow Book" pitchFamily="2" charset="0"/>
              </a:rPr>
              <a:t>tekoči </a:t>
            </a:r>
            <a:r>
              <a:rPr lang="sl-SI" sz="2000" dirty="0">
                <a:solidFill>
                  <a:srgbClr val="663300"/>
                </a:solidFill>
                <a:latin typeface="Gotham Narrow Book" pitchFamily="2" charset="0"/>
              </a:rPr>
              <a:t>del po </a:t>
            </a:r>
            <a:r>
              <a:rPr lang="sl-SI" sz="2000" dirty="0" smtClean="0">
                <a:solidFill>
                  <a:srgbClr val="663300"/>
                </a:solidFill>
                <a:latin typeface="Gotham Narrow Book" pitchFamily="2" charset="0"/>
              </a:rPr>
              <a:t>dehidraciji	</a:t>
            </a:r>
            <a:r>
              <a:rPr lang="en-US" sz="2000" dirty="0" smtClean="0">
                <a:solidFill>
                  <a:srgbClr val="663300"/>
                </a:solidFill>
                <a:latin typeface="Gotham Narrow Book" pitchFamily="2" charset="0"/>
              </a:rPr>
              <a:t>~</a:t>
            </a:r>
            <a:r>
              <a:rPr lang="sl-SI" sz="2000" dirty="0" smtClean="0">
                <a:solidFill>
                  <a:srgbClr val="663300"/>
                </a:solidFill>
                <a:latin typeface="Gotham Narrow Book" pitchFamily="2" charset="0"/>
              </a:rPr>
              <a:t> </a:t>
            </a:r>
            <a:r>
              <a:rPr lang="sl-SI" sz="2000" dirty="0">
                <a:solidFill>
                  <a:srgbClr val="663300"/>
                </a:solidFill>
                <a:latin typeface="Gotham Narrow Book" pitchFamily="2" charset="0"/>
              </a:rPr>
              <a:t>68 m</a:t>
            </a:r>
            <a:r>
              <a:rPr lang="sl-SI" sz="2000" baseline="30000" dirty="0">
                <a:solidFill>
                  <a:srgbClr val="663300"/>
                </a:solidFill>
                <a:latin typeface="Gotham Narrow Book" pitchFamily="2" charset="0"/>
              </a:rPr>
              <a:t>3</a:t>
            </a:r>
            <a:r>
              <a:rPr lang="sl-SI" sz="2000" dirty="0">
                <a:solidFill>
                  <a:srgbClr val="663300"/>
                </a:solidFill>
                <a:latin typeface="Gotham Narrow Book" pitchFamily="2" charset="0"/>
              </a:rPr>
              <a:t>/dan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noProof="0" smtClean="0"/>
              <a:t>Bioplin</a:t>
            </a:r>
            <a:endParaRPr lang="sl-SI" noProof="0" smtClean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l-SI" sz="2000" noProof="0" smtClean="0"/>
              <a:t>obnovljiv vir energije – recikliranje CO</a:t>
            </a:r>
            <a:r>
              <a:rPr lang="sl-SI" sz="2000" baseline="-25000" noProof="0" smtClean="0"/>
              <a:t>2</a:t>
            </a:r>
            <a:r>
              <a:rPr lang="sl-SI" sz="2000" noProof="0" smtClean="0"/>
              <a:t> (ni emisij )</a:t>
            </a:r>
          </a:p>
          <a:p>
            <a:r>
              <a:rPr lang="sl-SI" sz="2000" noProof="0" smtClean="0"/>
              <a:t>metan </a:t>
            </a:r>
          </a:p>
          <a:p>
            <a:r>
              <a:rPr lang="sl-SI" sz="2000" noProof="0" smtClean="0"/>
              <a:t>izkoriščanje energije iz biološko razgradljivih odpadkov</a:t>
            </a:r>
          </a:p>
          <a:p>
            <a:r>
              <a:rPr lang="sl-SI" sz="2000" noProof="0" smtClean="0"/>
              <a:t>SPTE 526 kWe</a:t>
            </a:r>
          </a:p>
          <a:p>
            <a:r>
              <a:rPr lang="sl-SI" sz="2000" noProof="0" smtClean="0"/>
              <a:t>EE 90% za lastno rabo</a:t>
            </a:r>
          </a:p>
          <a:p>
            <a:r>
              <a:rPr lang="sl-SI" sz="2000" noProof="0" smtClean="0"/>
              <a:t>toplota za ogrevanje in </a:t>
            </a:r>
            <a:br>
              <a:rPr lang="sl-SI" sz="2000" noProof="0" smtClean="0"/>
            </a:br>
            <a:r>
              <a:rPr lang="sl-SI" sz="2000" noProof="0" smtClean="0"/>
              <a:t>proizvodnjo pare</a:t>
            </a:r>
          </a:p>
          <a:p>
            <a:endParaRPr lang="sl-SI" sz="2000" noProof="0"/>
          </a:p>
        </p:txBody>
      </p:sp>
      <p:pic>
        <p:nvPicPr>
          <p:cNvPr id="38920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7276" y="2755900"/>
            <a:ext cx="4054475" cy="286226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sp>
        <p:nvSpPr>
          <p:cNvPr id="19461" name="Rectangle 6"/>
          <p:cNvSpPr>
            <a:spLocks noChangeArrowheads="1"/>
          </p:cNvSpPr>
          <p:nvPr/>
        </p:nvSpPr>
        <p:spPr bwMode="auto">
          <a:xfrm>
            <a:off x="4716463" y="5661025"/>
            <a:ext cx="3816101" cy="40011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pPr algn="ctr"/>
            <a:r>
              <a:rPr lang="sl-SI" sz="2000" dirty="0">
                <a:solidFill>
                  <a:srgbClr val="0000D4"/>
                </a:solidFill>
                <a:latin typeface="Gotham Narrow Book" pitchFamily="2" charset="0"/>
              </a:rPr>
              <a:t>Kogeneracija  - plinski motor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89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noProof="0" smtClean="0"/>
              <a:t>Osnovna zanka – bioplin iz energetskih pridelkov</a:t>
            </a:r>
            <a:endParaRPr lang="sl-SI" noProof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2000" y="1570568"/>
            <a:ext cx="7920000" cy="37168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539552" y="1340768"/>
            <a:ext cx="20697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sl-SI" dirty="0" smtClean="0">
                <a:latin typeface="Gotham Narrow Book" pitchFamily="2" charset="0"/>
              </a:rPr>
              <a:t>Biološki odpadki</a:t>
            </a:r>
          </a:p>
          <a:p>
            <a:pPr algn="ctr"/>
            <a:r>
              <a:rPr lang="sl-SI" dirty="0" smtClean="0">
                <a:latin typeface="Gotham Narrow Book" pitchFamily="2" charset="0"/>
              </a:rPr>
              <a:t>Energetski pridelki</a:t>
            </a:r>
            <a:endParaRPr lang="en-GB" dirty="0">
              <a:latin typeface="Gotham Narrow Book" pitchFamily="2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39552" y="4809926"/>
            <a:ext cx="208262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sl-SI" dirty="0" smtClean="0">
                <a:latin typeface="Gotham Narrow Book" pitchFamily="2" charset="0"/>
              </a:rPr>
              <a:t>Električna energija</a:t>
            </a:r>
          </a:p>
          <a:p>
            <a:pPr algn="ctr"/>
            <a:r>
              <a:rPr lang="sl-SI" dirty="0" err="1" smtClean="0">
                <a:latin typeface="Gotham Narrow Book" pitchFamily="2" charset="0"/>
              </a:rPr>
              <a:t>Biometan</a:t>
            </a:r>
            <a:endParaRPr lang="sl-SI" dirty="0" smtClean="0">
              <a:latin typeface="Gotham Narrow Book" pitchFamily="2" charset="0"/>
            </a:endParaRPr>
          </a:p>
          <a:p>
            <a:pPr algn="ctr"/>
            <a:r>
              <a:rPr lang="sl-SI" dirty="0" smtClean="0">
                <a:latin typeface="Gotham Narrow Book" pitchFamily="2" charset="0"/>
              </a:rPr>
              <a:t>Toplota</a:t>
            </a:r>
            <a:endParaRPr lang="en-GB" dirty="0">
              <a:latin typeface="Gotham Narrow Book" pitchFamily="2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618052" y="1196752"/>
            <a:ext cx="19078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sl-SI" dirty="0" err="1" smtClean="0">
                <a:latin typeface="Gotham Narrow Book" pitchFamily="2" charset="0"/>
              </a:rPr>
              <a:t>Digestat</a:t>
            </a:r>
            <a:r>
              <a:rPr lang="sl-SI" dirty="0" smtClean="0">
                <a:latin typeface="Gotham Narrow Book" pitchFamily="2" charset="0"/>
              </a:rPr>
              <a:t> – </a:t>
            </a:r>
            <a:r>
              <a:rPr lang="sl-SI" dirty="0" smtClean="0">
                <a:latin typeface="Gotham Narrow Book" pitchFamily="2" charset="0"/>
              </a:rPr>
              <a:t>gnojila</a:t>
            </a:r>
            <a:endParaRPr lang="sl-SI" dirty="0" smtClean="0">
              <a:latin typeface="Gotham Narrow Book" pitchFamily="2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556344" y="521990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sl-SI" dirty="0" smtClean="0">
                <a:latin typeface="Gotham Narrow Book" pitchFamily="2" charset="0"/>
              </a:rPr>
              <a:t>Energetski pridelki</a:t>
            </a:r>
            <a:endParaRPr lang="en-GB" dirty="0">
              <a:latin typeface="Gotham Narrow Book" pitchFamily="2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619613" y="4809926"/>
            <a:ext cx="18870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sl-SI" dirty="0" smtClean="0">
                <a:latin typeface="Gotham Narrow Book" pitchFamily="2" charset="0"/>
              </a:rPr>
              <a:t>Kmetijski pridelki</a:t>
            </a:r>
            <a:endParaRPr lang="en-GB" dirty="0">
              <a:latin typeface="Gotham Narrow Book" pitchFamily="2" charset="0"/>
            </a:endParaRPr>
          </a:p>
        </p:txBody>
      </p:sp>
      <p:pic>
        <p:nvPicPr>
          <p:cNvPr id="51202" name="Picture 2"/>
          <p:cNvPicPr>
            <a:picLocks noChangeAspect="1" noChangeArrowheads="1"/>
          </p:cNvPicPr>
          <p:nvPr/>
        </p:nvPicPr>
        <p:blipFill>
          <a:blip r:embed="rId4" cstate="print"/>
          <a:srcRect l="18611" b="45927"/>
          <a:stretch>
            <a:fillRect/>
          </a:stretch>
        </p:blipFill>
        <p:spPr bwMode="auto">
          <a:xfrm>
            <a:off x="5004048" y="2541154"/>
            <a:ext cx="3516037" cy="1751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Curved Down Arrow 12"/>
          <p:cNvSpPr/>
          <p:nvPr/>
        </p:nvSpPr>
        <p:spPr>
          <a:xfrm>
            <a:off x="3563888" y="1988840"/>
            <a:ext cx="2160240" cy="576064"/>
          </a:xfrm>
          <a:prstGeom prst="curvedDownArrow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2" name="Cloud 11"/>
          <p:cNvSpPr/>
          <p:nvPr/>
        </p:nvSpPr>
        <p:spPr>
          <a:xfrm>
            <a:off x="4067944" y="1772816"/>
            <a:ext cx="1152128" cy="504056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  <a:ln w="6350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sl-SI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CO</a:t>
            </a:r>
            <a:r>
              <a:rPr lang="sl-SI" baseline="-25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endParaRPr lang="en-GB" baseline="-25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noProof="0" smtClean="0"/>
              <a:t>Osnovna zanka AlgaeBioGas</a:t>
            </a:r>
            <a:endParaRPr lang="sl-SI" noProof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2000" y="1570568"/>
            <a:ext cx="7920000" cy="37168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539552" y="1340768"/>
            <a:ext cx="20697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sl-SI" dirty="0" smtClean="0">
                <a:latin typeface="Gotham Narrow Book" pitchFamily="2" charset="0"/>
              </a:rPr>
              <a:t>Biološki odpadki</a:t>
            </a:r>
          </a:p>
          <a:p>
            <a:pPr algn="ctr"/>
            <a:r>
              <a:rPr lang="sl-SI" dirty="0" smtClean="0">
                <a:latin typeface="Gotham Narrow Book" pitchFamily="2" charset="0"/>
              </a:rPr>
              <a:t>Energetski pridelki</a:t>
            </a:r>
            <a:endParaRPr lang="en-GB" dirty="0">
              <a:latin typeface="Gotham Narrow Book" pitchFamily="2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39552" y="4809926"/>
            <a:ext cx="208262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sl-SI" dirty="0" smtClean="0">
                <a:latin typeface="Gotham Narrow Book" pitchFamily="2" charset="0"/>
              </a:rPr>
              <a:t>Električna energija</a:t>
            </a:r>
          </a:p>
          <a:p>
            <a:pPr algn="ctr"/>
            <a:r>
              <a:rPr lang="sl-SI" dirty="0" err="1" smtClean="0">
                <a:latin typeface="Gotham Narrow Book" pitchFamily="2" charset="0"/>
              </a:rPr>
              <a:t>Biometan</a:t>
            </a:r>
            <a:endParaRPr lang="sl-SI" dirty="0" smtClean="0">
              <a:latin typeface="Gotham Narrow Book" pitchFamily="2" charset="0"/>
            </a:endParaRPr>
          </a:p>
          <a:p>
            <a:pPr algn="ctr"/>
            <a:r>
              <a:rPr lang="sl-SI" dirty="0" smtClean="0">
                <a:latin typeface="Gotham Narrow Book" pitchFamily="2" charset="0"/>
              </a:rPr>
              <a:t>Toplota</a:t>
            </a:r>
            <a:endParaRPr lang="en-GB" dirty="0">
              <a:latin typeface="Gotham Narrow Book" pitchFamily="2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517865" y="1196752"/>
            <a:ext cx="210826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sl-SI" dirty="0" err="1" smtClean="0">
                <a:latin typeface="Gotham Narrow Book" pitchFamily="2" charset="0"/>
              </a:rPr>
              <a:t>Digestat</a:t>
            </a:r>
            <a:r>
              <a:rPr lang="sl-SI" dirty="0" smtClean="0">
                <a:latin typeface="Gotham Narrow Book" pitchFamily="2" charset="0"/>
              </a:rPr>
              <a:t> – </a:t>
            </a:r>
            <a:r>
              <a:rPr lang="sl-SI" dirty="0" err="1" smtClean="0">
                <a:latin typeface="Gotham Narrow Book" pitchFamily="2" charset="0"/>
              </a:rPr>
              <a:t>nutrienti</a:t>
            </a:r>
            <a:endParaRPr lang="sl-SI" dirty="0" smtClean="0">
              <a:latin typeface="Gotham Narrow Book" pitchFamily="2" charset="0"/>
            </a:endParaRPr>
          </a:p>
          <a:p>
            <a:pPr algn="ctr"/>
            <a:r>
              <a:rPr lang="sl-SI" dirty="0" smtClean="0">
                <a:latin typeface="Gotham Narrow Book" pitchFamily="2" charset="0"/>
              </a:rPr>
              <a:t>CO</a:t>
            </a:r>
            <a:r>
              <a:rPr lang="sl-SI" baseline="-25000" dirty="0" smtClean="0">
                <a:latin typeface="Gotham Narrow Book" pitchFamily="2" charset="0"/>
              </a:rPr>
              <a:t>2</a:t>
            </a:r>
          </a:p>
          <a:p>
            <a:pPr algn="ctr"/>
            <a:r>
              <a:rPr lang="sl-SI" dirty="0" smtClean="0">
                <a:latin typeface="Gotham Narrow Book" pitchFamily="2" charset="0"/>
              </a:rPr>
              <a:t>toplota</a:t>
            </a:r>
            <a:endParaRPr lang="en-GB" dirty="0">
              <a:latin typeface="Gotham Narrow Book" pitchFamily="2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716639" y="5219908"/>
            <a:ext cx="17107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sl-SI" dirty="0" err="1" smtClean="0">
                <a:latin typeface="Gotham Narrow Book" pitchFamily="2" charset="0"/>
              </a:rPr>
              <a:t>Algna</a:t>
            </a:r>
            <a:r>
              <a:rPr lang="sl-SI" dirty="0" smtClean="0">
                <a:latin typeface="Gotham Narrow Book" pitchFamily="2" charset="0"/>
              </a:rPr>
              <a:t> biomasa</a:t>
            </a:r>
            <a:endParaRPr lang="en-GB" dirty="0">
              <a:latin typeface="Gotham Narrow Book" pitchFamily="2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761478" y="4809926"/>
            <a:ext cx="1603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sl-SI" dirty="0" err="1" smtClean="0">
                <a:latin typeface="Gotham Narrow Book" pitchFamily="2" charset="0"/>
              </a:rPr>
              <a:t>Algni</a:t>
            </a:r>
            <a:r>
              <a:rPr lang="sl-SI" dirty="0" smtClean="0">
                <a:latin typeface="Gotham Narrow Book" pitchFamily="2" charset="0"/>
              </a:rPr>
              <a:t> produkti</a:t>
            </a:r>
            <a:endParaRPr lang="en-GB" dirty="0">
              <a:latin typeface="Gotham Narrow Book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noProof="0" smtClean="0"/>
              <a:t>Alge</a:t>
            </a:r>
            <a:endParaRPr lang="sl-SI" noProof="0"/>
          </a:p>
        </p:txBody>
      </p:sp>
      <p:pic>
        <p:nvPicPr>
          <p:cNvPr id="4" name="Picture 3" descr="C:\Users\miha\Desktop\algen\predavanja\macrocystis_pyrifera_giant_kelp1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3712891" y="1427950"/>
            <a:ext cx="1861063" cy="1620000"/>
          </a:xfrm>
          <a:prstGeom prst="rect">
            <a:avLst/>
          </a:prstGeom>
          <a:noFill/>
        </p:spPr>
      </p:pic>
      <p:pic>
        <p:nvPicPr>
          <p:cNvPr id="5" name="Picture 2" descr="http://t2.gstatic.com/images?q=tbn:ANd9GcSguSvCkqDtJ6SLg_BDmCyvNCDOgeUT7IFwRBiK4bCUxXkDVDnb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1004601" y="1427950"/>
            <a:ext cx="1909565" cy="1620000"/>
          </a:xfrm>
          <a:prstGeom prst="rect">
            <a:avLst/>
          </a:prstGeom>
          <a:noFill/>
        </p:spPr>
      </p:pic>
      <p:sp>
        <p:nvSpPr>
          <p:cNvPr id="6" name="Pravokotnik 13"/>
          <p:cNvSpPr/>
          <p:nvPr/>
        </p:nvSpPr>
        <p:spPr>
          <a:xfrm>
            <a:off x="1231459" y="3040776"/>
            <a:ext cx="1455848" cy="28469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ts val="1500"/>
              </a:lnSpc>
            </a:pPr>
            <a:r>
              <a:rPr lang="it-IT" sz="1400" i="1" dirty="0" err="1" smtClean="0">
                <a:latin typeface="Gotham Narrow Book" pitchFamily="2" charset="0"/>
              </a:rPr>
              <a:t>Dunaliella</a:t>
            </a:r>
            <a:r>
              <a:rPr lang="it-IT" sz="1400" i="1" dirty="0" smtClean="0">
                <a:latin typeface="Gotham Narrow Book" pitchFamily="2" charset="0"/>
              </a:rPr>
              <a:t> salina</a:t>
            </a:r>
            <a:r>
              <a:rPr lang="sl-SI" sz="1400" dirty="0" smtClean="0">
                <a:latin typeface="Gotham Narrow Book" pitchFamily="2" charset="0"/>
              </a:rPr>
              <a:t> </a:t>
            </a:r>
            <a:endParaRPr lang="it-IT" sz="1400" dirty="0" smtClean="0">
              <a:latin typeface="Gotham Narrow Book" pitchFamily="2" charset="0"/>
            </a:endParaRPr>
          </a:p>
        </p:txBody>
      </p:sp>
      <p:pic>
        <p:nvPicPr>
          <p:cNvPr id="7" name="Picture 12" descr="http://www.microscopy-uk.org.uk/mag/imgoct05/Scenedesmus-quadricauda.jpg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1167001" y="3522726"/>
            <a:ext cx="1584765" cy="1620000"/>
          </a:xfrm>
          <a:prstGeom prst="rect">
            <a:avLst/>
          </a:prstGeom>
          <a:noFill/>
        </p:spPr>
      </p:pic>
      <p:sp>
        <p:nvSpPr>
          <p:cNvPr id="8" name="PoljeZBesedilom 9"/>
          <p:cNvSpPr txBox="1"/>
          <p:nvPr/>
        </p:nvSpPr>
        <p:spPr>
          <a:xfrm>
            <a:off x="719478" y="5105313"/>
            <a:ext cx="247981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sl-SI" sz="1400" i="1" dirty="0" err="1" smtClean="0">
                <a:latin typeface="Gotham Narrow Book" pitchFamily="2" charset="0"/>
              </a:rPr>
              <a:t>Scenedesmus</a:t>
            </a:r>
            <a:r>
              <a:rPr lang="sl-SI" sz="1400" i="1" dirty="0" smtClean="0">
                <a:latin typeface="Gotham Narrow Book" pitchFamily="2" charset="0"/>
              </a:rPr>
              <a:t> </a:t>
            </a:r>
            <a:r>
              <a:rPr lang="sl-SI" sz="1400" i="1" dirty="0" err="1" smtClean="0">
                <a:latin typeface="Gotham Narrow Book" pitchFamily="2" charset="0"/>
              </a:rPr>
              <a:t>quadricauda</a:t>
            </a:r>
            <a:endParaRPr lang="sl-SI" sz="1400" i="1" dirty="0">
              <a:latin typeface="Gotham Narrow Book" pitchFamily="2" charset="0"/>
            </a:endParaRPr>
          </a:p>
        </p:txBody>
      </p:sp>
      <p:sp>
        <p:nvSpPr>
          <p:cNvPr id="9" name="PoljeZBesedilom 11"/>
          <p:cNvSpPr txBox="1"/>
          <p:nvPr/>
        </p:nvSpPr>
        <p:spPr>
          <a:xfrm>
            <a:off x="3464695" y="3029234"/>
            <a:ext cx="23574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sl-SI" sz="1400" i="1" dirty="0" err="1" smtClean="0">
                <a:latin typeface="Gotham Narrow Book" pitchFamily="2" charset="0"/>
              </a:rPr>
              <a:t>Macrocystis</a:t>
            </a:r>
            <a:r>
              <a:rPr lang="sl-SI" sz="1400" i="1" dirty="0" smtClean="0">
                <a:solidFill>
                  <a:schemeClr val="bg1"/>
                </a:solidFill>
                <a:latin typeface="Gotham Narrow Book" pitchFamily="2" charset="0"/>
              </a:rPr>
              <a:t> </a:t>
            </a:r>
            <a:r>
              <a:rPr lang="sl-SI" sz="1400" i="1" dirty="0" err="1" smtClean="0">
                <a:latin typeface="Gotham Narrow Book" pitchFamily="2" charset="0"/>
              </a:rPr>
              <a:t>pyrifera</a:t>
            </a:r>
            <a:r>
              <a:rPr lang="sl-SI" sz="1400" i="1" dirty="0" smtClean="0">
                <a:solidFill>
                  <a:schemeClr val="bg1"/>
                </a:solidFill>
                <a:latin typeface="Gotham Narrow Book" pitchFamily="2" charset="0"/>
              </a:rPr>
              <a:t> </a:t>
            </a:r>
            <a:endParaRPr lang="sl-SI" sz="1400" i="1" dirty="0">
              <a:solidFill>
                <a:schemeClr val="bg1"/>
              </a:solidFill>
              <a:latin typeface="Gotham Narrow Book" pitchFamily="2" charset="0"/>
            </a:endParaRPr>
          </a:p>
        </p:txBody>
      </p:sp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3740031" y="3535689"/>
            <a:ext cx="1806783" cy="1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PoljeZBesedilom 12"/>
          <p:cNvSpPr txBox="1"/>
          <p:nvPr/>
        </p:nvSpPr>
        <p:spPr>
          <a:xfrm>
            <a:off x="3286116" y="5105313"/>
            <a:ext cx="27146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sl-SI" sz="1400" i="1" dirty="0" err="1" smtClean="0">
                <a:latin typeface="Gotham Narrow Book" pitchFamily="2" charset="0"/>
              </a:rPr>
              <a:t>Laminaria</a:t>
            </a:r>
            <a:r>
              <a:rPr lang="sl-SI" sz="1400" i="1" dirty="0" smtClean="0">
                <a:latin typeface="Gotham Narrow Book" pitchFamily="2" charset="0"/>
              </a:rPr>
              <a:t> </a:t>
            </a:r>
            <a:r>
              <a:rPr lang="sl-SI" sz="1400" i="1" dirty="0" err="1" smtClean="0">
                <a:latin typeface="Gotham Narrow Book" pitchFamily="2" charset="0"/>
              </a:rPr>
              <a:t>hyperborea</a:t>
            </a:r>
            <a:r>
              <a:rPr lang="sl-SI" sz="1400" i="1" dirty="0" smtClean="0">
                <a:latin typeface="Gotham Narrow Book" pitchFamily="2" charset="0"/>
              </a:rPr>
              <a:t>  </a:t>
            </a:r>
            <a:endParaRPr lang="sl-SI" sz="1400" i="1" dirty="0">
              <a:latin typeface="Gotham Narrow Book" pitchFamily="2" charset="0"/>
            </a:endParaRPr>
          </a:p>
        </p:txBody>
      </p:sp>
      <p:sp>
        <p:nvSpPr>
          <p:cNvPr id="12" name="PoljeZBesedilom 11"/>
          <p:cNvSpPr txBox="1"/>
          <p:nvPr/>
        </p:nvSpPr>
        <p:spPr>
          <a:xfrm>
            <a:off x="6286512" y="3029234"/>
            <a:ext cx="23574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sl-SI" sz="1400" i="1" dirty="0" err="1" smtClean="0">
                <a:latin typeface="Gotham Narrow Book" pitchFamily="2" charset="0"/>
              </a:rPr>
              <a:t>Arthrospira</a:t>
            </a:r>
            <a:r>
              <a:rPr lang="sl-SI" sz="1400" i="1" dirty="0" smtClean="0">
                <a:latin typeface="Gotham Narrow Book" pitchFamily="2" charset="0"/>
              </a:rPr>
              <a:t> </a:t>
            </a:r>
            <a:r>
              <a:rPr lang="sl-SI" sz="1400" i="1" dirty="0" err="1" smtClean="0">
                <a:latin typeface="Gotham Narrow Book" pitchFamily="2" charset="0"/>
              </a:rPr>
              <a:t>fusiformis</a:t>
            </a:r>
            <a:r>
              <a:rPr lang="sl-SI" sz="1400" i="1" dirty="0" smtClean="0">
                <a:solidFill>
                  <a:schemeClr val="bg1"/>
                </a:solidFill>
                <a:latin typeface="Gotham Narrow Book" pitchFamily="2" charset="0"/>
              </a:rPr>
              <a:t> </a:t>
            </a:r>
            <a:endParaRPr lang="sl-SI" sz="1400" i="1" dirty="0">
              <a:solidFill>
                <a:schemeClr val="bg1"/>
              </a:solidFill>
              <a:latin typeface="Gotham Narrow Book" pitchFamily="2" charset="0"/>
            </a:endParaRPr>
          </a:p>
        </p:txBody>
      </p:sp>
      <p:sp>
        <p:nvSpPr>
          <p:cNvPr id="13" name="PoljeZBesedilom 12"/>
          <p:cNvSpPr txBox="1"/>
          <p:nvPr/>
        </p:nvSpPr>
        <p:spPr>
          <a:xfrm>
            <a:off x="6572280" y="5105313"/>
            <a:ext cx="178591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sl-SI" sz="1400" i="1" dirty="0" err="1" smtClean="0">
                <a:latin typeface="Gotham Narrow Book" pitchFamily="2" charset="0"/>
              </a:rPr>
              <a:t>Oscilatoria</a:t>
            </a:r>
            <a:r>
              <a:rPr lang="sl-SI" sz="1400" i="1" dirty="0" smtClean="0">
                <a:latin typeface="Gotham Narrow Book" pitchFamily="2" charset="0"/>
              </a:rPr>
              <a:t> sp.</a:t>
            </a:r>
            <a:endParaRPr lang="sl-SI" sz="1400" i="1" dirty="0">
              <a:latin typeface="Gotham Narrow Book" pitchFamily="2" charset="0"/>
            </a:endParaRPr>
          </a:p>
        </p:txBody>
      </p:sp>
      <p:pic>
        <p:nvPicPr>
          <p:cNvPr id="14" name="Picture 13" descr="C:\Users\miha\Desktop\algen\predavanja\capture.2011.04.20.09.45.11.662.jpg"/>
          <p:cNvPicPr>
            <a:picLocks noChangeAspect="1" noChangeArrowheads="1"/>
          </p:cNvPicPr>
          <p:nvPr/>
        </p:nvPicPr>
        <p:blipFill>
          <a:blip r:embed="rId7" cstate="email"/>
          <a:srcRect/>
          <a:stretch>
            <a:fillRect/>
          </a:stretch>
        </p:blipFill>
        <p:spPr bwMode="auto">
          <a:xfrm>
            <a:off x="6385239" y="1412776"/>
            <a:ext cx="2160000" cy="1620000"/>
          </a:xfrm>
          <a:prstGeom prst="rect">
            <a:avLst/>
          </a:prstGeom>
          <a:noFill/>
        </p:spPr>
      </p:pic>
      <p:pic>
        <p:nvPicPr>
          <p:cNvPr id="15" name="Picture 5" descr="http://kentsimmons.uwinnipeg.ca/2152/oscillatoria2.jpg"/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6372238" y="3522726"/>
            <a:ext cx="2186003" cy="162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noProof="0" smtClean="0"/>
              <a:t>Algni produkti</a:t>
            </a:r>
            <a:endParaRPr lang="sl-SI" noProof="0"/>
          </a:p>
        </p:txBody>
      </p:sp>
      <p:grpSp>
        <p:nvGrpSpPr>
          <p:cNvPr id="35" name="Skupina 41"/>
          <p:cNvGrpSpPr/>
          <p:nvPr/>
        </p:nvGrpSpPr>
        <p:grpSpPr>
          <a:xfrm>
            <a:off x="2143108" y="1052736"/>
            <a:ext cx="4896544" cy="5112568"/>
            <a:chOff x="1717932" y="1024172"/>
            <a:chExt cx="5425836" cy="5726318"/>
          </a:xfrm>
        </p:grpSpPr>
        <p:grpSp>
          <p:nvGrpSpPr>
            <p:cNvPr id="36" name="Skupina 12"/>
            <p:cNvGrpSpPr/>
            <p:nvPr/>
          </p:nvGrpSpPr>
          <p:grpSpPr>
            <a:xfrm>
              <a:off x="1717932" y="1024172"/>
              <a:ext cx="5425836" cy="714379"/>
              <a:chOff x="0" y="0"/>
              <a:chExt cx="5425836" cy="714379"/>
            </a:xfrm>
            <a:scene3d>
              <a:camera prst="orthographicFront"/>
              <a:lightRig rig="flat" dir="t"/>
            </a:scene3d>
          </p:grpSpPr>
          <p:sp>
            <p:nvSpPr>
              <p:cNvPr id="62" name="Trapezoid 61"/>
              <p:cNvSpPr/>
              <p:nvPr/>
            </p:nvSpPr>
            <p:spPr>
              <a:xfrm rot="10800000">
                <a:off x="0" y="0"/>
                <a:ext cx="5425836" cy="714379"/>
              </a:xfrm>
              <a:prstGeom prst="trapezoid">
                <a:avLst>
                  <a:gd name="adj" fmla="val 47470"/>
                </a:avLst>
              </a:prstGeom>
              <a:gradFill>
                <a:gsLst>
                  <a:gs pos="0">
                    <a:schemeClr val="accent1">
                      <a:lumMod val="20000"/>
                      <a:lumOff val="80000"/>
                    </a:schemeClr>
                  </a:gs>
                  <a:gs pos="35000">
                    <a:schemeClr val="accent4">
                      <a:lumMod val="20000"/>
                      <a:lumOff val="80000"/>
                    </a:schemeClr>
                  </a:gs>
                  <a:gs pos="100000">
                    <a:schemeClr val="accent5">
                      <a:lumMod val="20000"/>
                      <a:lumOff val="80000"/>
                    </a:schemeClr>
                  </a:gs>
                </a:gsLst>
              </a:gradFill>
              <a:sp3d prstMaterial="dkEdge">
                <a:bevelT w="8200" h="38100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2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1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/>
              </a:fontRef>
            </p:style>
          </p:sp>
          <p:sp>
            <p:nvSpPr>
              <p:cNvPr id="63" name="Trapezoid 4"/>
              <p:cNvSpPr/>
              <p:nvPr/>
            </p:nvSpPr>
            <p:spPr>
              <a:xfrm>
                <a:off x="949521" y="0"/>
                <a:ext cx="3526793" cy="71437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/>
              </a:fontRef>
            </p:style>
            <p:txBody>
              <a:bodyPr spcFirstLastPara="0" vert="horz" wrap="square" lIns="25400" tIns="25400" rIns="25400" bIns="25400" numCol="1" spcCol="1270" anchor="ctr" anchorCtr="0">
                <a:noAutofit/>
              </a:bodyPr>
              <a:lstStyle/>
              <a:p>
                <a:pPr lvl="0" algn="ctr" defTabSz="889000" rtl="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sl-SI" sz="2000" kern="1200" noProof="0" dirty="0" smtClean="0">
                    <a:solidFill>
                      <a:schemeClr val="tx2"/>
                    </a:solidFill>
                    <a:latin typeface="Aller" pitchFamily="2" charset="-18"/>
                  </a:rPr>
                  <a:t>Zdravila po meri</a:t>
                </a:r>
                <a:r>
                  <a:rPr lang="en-US" sz="1100" kern="1200" noProof="0" dirty="0" smtClean="0">
                    <a:solidFill>
                      <a:schemeClr val="tx2"/>
                    </a:solidFill>
                    <a:latin typeface="Aller" pitchFamily="2" charset="-18"/>
                  </a:rPr>
                  <a:t/>
                </a:r>
                <a:br>
                  <a:rPr lang="en-US" sz="1100" kern="1200" noProof="0" dirty="0" smtClean="0">
                    <a:solidFill>
                      <a:schemeClr val="tx2"/>
                    </a:solidFill>
                    <a:latin typeface="Aller" pitchFamily="2" charset="-18"/>
                  </a:rPr>
                </a:br>
                <a:r>
                  <a:rPr lang="en-US" sz="1100" kern="1200" noProof="0" dirty="0" smtClean="0">
                    <a:solidFill>
                      <a:schemeClr val="tx2"/>
                    </a:solidFill>
                    <a:latin typeface="Aller" pitchFamily="2" charset="-18"/>
                  </a:rPr>
                  <a:t>(</a:t>
                </a:r>
                <a:r>
                  <a:rPr lang="sl-SI" sz="1100" kern="1200" noProof="0" dirty="0" smtClean="0">
                    <a:solidFill>
                      <a:schemeClr val="tx2"/>
                    </a:solidFill>
                    <a:latin typeface="Aller" pitchFamily="2" charset="-18"/>
                  </a:rPr>
                  <a:t>npr</a:t>
                </a:r>
                <a:r>
                  <a:rPr lang="en-US" sz="1100" kern="1200" noProof="0" dirty="0" smtClean="0">
                    <a:solidFill>
                      <a:schemeClr val="tx2"/>
                    </a:solidFill>
                    <a:latin typeface="Aller" pitchFamily="2" charset="-18"/>
                  </a:rPr>
                  <a:t>. </a:t>
                </a:r>
                <a:r>
                  <a:rPr lang="sl-SI" sz="1100" kern="1200" noProof="0" dirty="0" smtClean="0">
                    <a:solidFill>
                      <a:schemeClr val="tx2"/>
                    </a:solidFill>
                    <a:latin typeface="Aller" pitchFamily="2" charset="-18"/>
                  </a:rPr>
                  <a:t>cepiva, </a:t>
                </a:r>
                <a:r>
                  <a:rPr lang="sl-SI" sz="1100" kern="1200" noProof="0" dirty="0" err="1" smtClean="0">
                    <a:solidFill>
                      <a:schemeClr val="tx2"/>
                    </a:solidFill>
                    <a:latin typeface="Aller" pitchFamily="2" charset="-18"/>
                  </a:rPr>
                  <a:t>biozdravila</a:t>
                </a:r>
                <a:r>
                  <a:rPr lang="en-US" sz="1100" kern="1200" noProof="0" dirty="0" smtClean="0">
                    <a:solidFill>
                      <a:schemeClr val="tx2"/>
                    </a:solidFill>
                    <a:latin typeface="Aller" pitchFamily="2" charset="-18"/>
                  </a:rPr>
                  <a:t>)</a:t>
                </a:r>
                <a:endParaRPr lang="en-US" sz="1100" kern="1200" noProof="0" dirty="0">
                  <a:solidFill>
                    <a:schemeClr val="tx2"/>
                  </a:solidFill>
                  <a:latin typeface="Aller" pitchFamily="2" charset="-18"/>
                </a:endParaRPr>
              </a:p>
            </p:txBody>
          </p:sp>
        </p:grpSp>
        <p:grpSp>
          <p:nvGrpSpPr>
            <p:cNvPr id="37" name="Skupina 15"/>
            <p:cNvGrpSpPr/>
            <p:nvPr/>
          </p:nvGrpSpPr>
          <p:grpSpPr>
            <a:xfrm>
              <a:off x="2049898" y="1725374"/>
              <a:ext cx="4747606" cy="714379"/>
              <a:chOff x="339114" y="714380"/>
              <a:chExt cx="4747606" cy="714379"/>
            </a:xfrm>
            <a:scene3d>
              <a:camera prst="orthographicFront"/>
              <a:lightRig rig="flat" dir="t"/>
            </a:scene3d>
          </p:grpSpPr>
          <p:sp>
            <p:nvSpPr>
              <p:cNvPr id="60" name="Trapezoid 59"/>
              <p:cNvSpPr/>
              <p:nvPr/>
            </p:nvSpPr>
            <p:spPr>
              <a:xfrm rot="10800000">
                <a:off x="339114" y="714380"/>
                <a:ext cx="4747606" cy="714379"/>
              </a:xfrm>
              <a:prstGeom prst="trapezoid">
                <a:avLst>
                  <a:gd name="adj" fmla="val 47470"/>
                </a:avLst>
              </a:prstGeom>
              <a:gradFill>
                <a:gsLst>
                  <a:gs pos="0">
                    <a:schemeClr val="accent1">
                      <a:lumMod val="20000"/>
                      <a:lumOff val="80000"/>
                    </a:schemeClr>
                  </a:gs>
                  <a:gs pos="35000">
                    <a:schemeClr val="accent4">
                      <a:lumMod val="20000"/>
                      <a:lumOff val="80000"/>
                    </a:schemeClr>
                  </a:gs>
                  <a:gs pos="100000">
                    <a:schemeClr val="accent5">
                      <a:lumMod val="20000"/>
                      <a:lumOff val="80000"/>
                    </a:schemeClr>
                  </a:gs>
                </a:gsLst>
              </a:gradFill>
              <a:sp3d prstMaterial="dkEdge">
                <a:bevelT w="8200" h="38100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2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1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/>
              </a:fontRef>
            </p:style>
          </p:sp>
          <p:sp>
            <p:nvSpPr>
              <p:cNvPr id="61" name="Trapezoid 4"/>
              <p:cNvSpPr/>
              <p:nvPr/>
            </p:nvSpPr>
            <p:spPr>
              <a:xfrm>
                <a:off x="1169945" y="714380"/>
                <a:ext cx="3085944" cy="71437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/>
              </a:fontRef>
            </p:style>
            <p:txBody>
              <a:bodyPr spcFirstLastPara="0" vert="horz" wrap="square" lIns="25400" tIns="25400" rIns="25400" bIns="25400" numCol="1" spcCol="1270" anchor="ctr" anchorCtr="0">
                <a:noAutofit/>
              </a:bodyPr>
              <a:lstStyle/>
              <a:p>
                <a:pPr lvl="0" algn="ctr" defTabSz="889000" rtl="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sl-SI" sz="2000" kern="1200" noProof="0" dirty="0" smtClean="0">
                    <a:solidFill>
                      <a:schemeClr val="tx2"/>
                    </a:solidFill>
                    <a:latin typeface="Aller" pitchFamily="2" charset="-18"/>
                  </a:rPr>
                  <a:t>Farmacevtiki</a:t>
                </a:r>
                <a:r>
                  <a:rPr lang="en-US" sz="1100" kern="1200" noProof="0" dirty="0" smtClean="0">
                    <a:solidFill>
                      <a:schemeClr val="tx2"/>
                    </a:solidFill>
                    <a:latin typeface="Aller" pitchFamily="2" charset="-18"/>
                  </a:rPr>
                  <a:t> </a:t>
                </a:r>
                <a:br>
                  <a:rPr lang="en-US" sz="1100" kern="1200" noProof="0" dirty="0" smtClean="0">
                    <a:solidFill>
                      <a:schemeClr val="tx2"/>
                    </a:solidFill>
                    <a:latin typeface="Aller" pitchFamily="2" charset="-18"/>
                  </a:rPr>
                </a:br>
                <a:r>
                  <a:rPr lang="en-US" sz="1100" kern="1200" noProof="0" dirty="0" smtClean="0">
                    <a:solidFill>
                      <a:schemeClr val="tx2"/>
                    </a:solidFill>
                    <a:latin typeface="Aller" pitchFamily="2" charset="-18"/>
                  </a:rPr>
                  <a:t>(</a:t>
                </a:r>
                <a:r>
                  <a:rPr lang="sl-SI" sz="1100" kern="1200" noProof="0" dirty="0" smtClean="0">
                    <a:solidFill>
                      <a:schemeClr val="tx2"/>
                    </a:solidFill>
                    <a:latin typeface="Aller" pitchFamily="2" charset="-18"/>
                  </a:rPr>
                  <a:t>biološko aktivne substance</a:t>
                </a:r>
                <a:r>
                  <a:rPr lang="en-US" sz="1100" kern="1200" noProof="0" dirty="0" smtClean="0">
                    <a:solidFill>
                      <a:schemeClr val="tx2"/>
                    </a:solidFill>
                    <a:latin typeface="Aller" pitchFamily="2" charset="-18"/>
                  </a:rPr>
                  <a:t>)</a:t>
                </a:r>
                <a:endParaRPr lang="en-US" sz="1100" kern="1200" noProof="0" dirty="0">
                  <a:solidFill>
                    <a:schemeClr val="tx2"/>
                  </a:solidFill>
                  <a:latin typeface="Aller" pitchFamily="2" charset="-18"/>
                </a:endParaRPr>
              </a:p>
            </p:txBody>
          </p:sp>
        </p:grpSp>
        <p:grpSp>
          <p:nvGrpSpPr>
            <p:cNvPr id="38" name="Skupina 18"/>
            <p:cNvGrpSpPr/>
            <p:nvPr/>
          </p:nvGrpSpPr>
          <p:grpSpPr>
            <a:xfrm>
              <a:off x="2387905" y="2420681"/>
              <a:ext cx="4069377" cy="733452"/>
              <a:chOff x="678229" y="1409687"/>
              <a:chExt cx="4069377" cy="733452"/>
            </a:xfrm>
            <a:scene3d>
              <a:camera prst="orthographicFront"/>
              <a:lightRig rig="flat" dir="t"/>
            </a:scene3d>
          </p:grpSpPr>
          <p:sp>
            <p:nvSpPr>
              <p:cNvPr id="58" name="Trapezoid 57"/>
              <p:cNvSpPr/>
              <p:nvPr/>
            </p:nvSpPr>
            <p:spPr>
              <a:xfrm rot="10800000">
                <a:off x="678229" y="1428760"/>
                <a:ext cx="4069377" cy="714379"/>
              </a:xfrm>
              <a:prstGeom prst="trapezoid">
                <a:avLst>
                  <a:gd name="adj" fmla="val 47470"/>
                </a:avLst>
              </a:prstGeom>
              <a:gradFill>
                <a:gsLst>
                  <a:gs pos="0">
                    <a:schemeClr val="accent1">
                      <a:lumMod val="20000"/>
                      <a:lumOff val="80000"/>
                    </a:schemeClr>
                  </a:gs>
                  <a:gs pos="35000">
                    <a:schemeClr val="accent4">
                      <a:lumMod val="20000"/>
                      <a:lumOff val="80000"/>
                    </a:schemeClr>
                  </a:gs>
                  <a:gs pos="100000">
                    <a:schemeClr val="accent5">
                      <a:lumMod val="20000"/>
                      <a:lumOff val="80000"/>
                    </a:schemeClr>
                  </a:gs>
                </a:gsLst>
              </a:gradFill>
              <a:sp3d prstMaterial="dkEdge">
                <a:bevelT w="8200" h="38100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2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1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/>
              </a:fontRef>
            </p:style>
          </p:sp>
          <p:sp>
            <p:nvSpPr>
              <p:cNvPr id="59" name="Trapezoid 4"/>
              <p:cNvSpPr/>
              <p:nvPr/>
            </p:nvSpPr>
            <p:spPr>
              <a:xfrm>
                <a:off x="1390370" y="1409687"/>
                <a:ext cx="2645096" cy="71437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/>
              </a:fontRef>
            </p:style>
            <p:txBody>
              <a:bodyPr spcFirstLastPara="0" vert="horz" wrap="square" lIns="22860" tIns="22860" rIns="22860" bIns="22860" numCol="1" spcCol="1270" anchor="ctr" anchorCtr="0">
                <a:noAutofit/>
              </a:bodyPr>
              <a:lstStyle/>
              <a:p>
                <a:pPr lvl="0" algn="ctr" defTabSz="800100" rtl="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sz="1800" kern="1200" noProof="0" dirty="0" smtClean="0">
                    <a:solidFill>
                      <a:schemeClr val="tx2"/>
                    </a:solidFill>
                    <a:latin typeface="Aller" pitchFamily="2" charset="-18"/>
                  </a:rPr>
                  <a:t>N</a:t>
                </a:r>
                <a:r>
                  <a:rPr lang="sl-SI" sz="1800" kern="1200" noProof="0" dirty="0" smtClean="0">
                    <a:solidFill>
                      <a:schemeClr val="tx2"/>
                    </a:solidFill>
                    <a:latin typeface="Aller" pitchFamily="2" charset="-18"/>
                  </a:rPr>
                  <a:t>u</a:t>
                </a:r>
                <a:r>
                  <a:rPr lang="en-US" sz="1800" kern="1200" noProof="0" dirty="0" err="1" smtClean="0">
                    <a:solidFill>
                      <a:schemeClr val="tx2"/>
                    </a:solidFill>
                    <a:latin typeface="Aller" pitchFamily="2" charset="-18"/>
                  </a:rPr>
                  <a:t>tr</a:t>
                </a:r>
                <a:r>
                  <a:rPr lang="sl-SI" sz="1800" kern="1200" noProof="0" dirty="0" smtClean="0">
                    <a:solidFill>
                      <a:schemeClr val="tx2"/>
                    </a:solidFill>
                    <a:latin typeface="Aller" pitchFamily="2" charset="-18"/>
                  </a:rPr>
                  <a:t>i</a:t>
                </a:r>
                <a:r>
                  <a:rPr lang="en-US" sz="1800" kern="1200" noProof="0" dirty="0" err="1" smtClean="0">
                    <a:solidFill>
                      <a:schemeClr val="tx2"/>
                    </a:solidFill>
                    <a:latin typeface="Aller" pitchFamily="2" charset="-18"/>
                  </a:rPr>
                  <a:t>ce</a:t>
                </a:r>
                <a:r>
                  <a:rPr lang="sl-SI" sz="1800" kern="1200" noProof="0" dirty="0" smtClean="0">
                    <a:solidFill>
                      <a:schemeClr val="tx2"/>
                    </a:solidFill>
                    <a:latin typeface="Aller" pitchFamily="2" charset="-18"/>
                  </a:rPr>
                  <a:t>vtiki</a:t>
                </a:r>
              </a:p>
              <a:p>
                <a:pPr lvl="0" algn="ctr" defTabSz="800100" rtl="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sz="1100" kern="1200" noProof="0" dirty="0" smtClean="0">
                    <a:solidFill>
                      <a:schemeClr val="tx2"/>
                    </a:solidFill>
                    <a:latin typeface="Aller" pitchFamily="2" charset="-18"/>
                  </a:rPr>
                  <a:t> (vitamin</a:t>
                </a:r>
                <a:r>
                  <a:rPr lang="sl-SI" sz="1100" kern="1200" noProof="0" dirty="0" smtClean="0">
                    <a:solidFill>
                      <a:schemeClr val="tx2"/>
                    </a:solidFill>
                    <a:latin typeface="Aller" pitchFamily="2" charset="-18"/>
                  </a:rPr>
                  <a:t>i, </a:t>
                </a:r>
                <a:r>
                  <a:rPr lang="sl-SI" sz="1100" kern="1200" noProof="0" dirty="0" smtClean="0">
                    <a:solidFill>
                      <a:schemeClr val="tx2"/>
                    </a:solidFill>
                    <a:latin typeface="Aller" pitchFamily="2" charset="-18"/>
                  </a:rPr>
                  <a:t>antioksidanti, pigmenti, omega </a:t>
                </a:r>
                <a:r>
                  <a:rPr lang="sl-SI" sz="1100" kern="1200" noProof="0" dirty="0" smtClean="0">
                    <a:solidFill>
                      <a:schemeClr val="tx2"/>
                    </a:solidFill>
                    <a:latin typeface="Aller" pitchFamily="2" charset="-18"/>
                  </a:rPr>
                  <a:t>maščobne kisline</a:t>
                </a:r>
                <a:r>
                  <a:rPr lang="en-US" sz="1100" kern="1200" noProof="0" dirty="0" smtClean="0">
                    <a:solidFill>
                      <a:schemeClr val="tx2"/>
                    </a:solidFill>
                    <a:latin typeface="Aller" pitchFamily="2" charset="-18"/>
                  </a:rPr>
                  <a:t>)</a:t>
                </a:r>
                <a:endParaRPr lang="en-US" sz="1100" kern="1200" noProof="0" dirty="0">
                  <a:solidFill>
                    <a:schemeClr val="tx2"/>
                  </a:solidFill>
                  <a:latin typeface="Aller" pitchFamily="2" charset="-18"/>
                </a:endParaRPr>
              </a:p>
            </p:txBody>
          </p:sp>
        </p:grpSp>
        <p:grpSp>
          <p:nvGrpSpPr>
            <p:cNvPr id="39" name="Skupina 21"/>
            <p:cNvGrpSpPr/>
            <p:nvPr/>
          </p:nvGrpSpPr>
          <p:grpSpPr>
            <a:xfrm>
              <a:off x="2731620" y="3147078"/>
              <a:ext cx="3391147" cy="714379"/>
              <a:chOff x="1017344" y="2148062"/>
              <a:chExt cx="3391147" cy="714379"/>
            </a:xfrm>
            <a:scene3d>
              <a:camera prst="orthographicFront"/>
              <a:lightRig rig="flat" dir="t"/>
            </a:scene3d>
          </p:grpSpPr>
          <p:sp>
            <p:nvSpPr>
              <p:cNvPr id="56" name="Trapezoid 55"/>
              <p:cNvSpPr/>
              <p:nvPr/>
            </p:nvSpPr>
            <p:spPr>
              <a:xfrm rot="10800000">
                <a:off x="1017344" y="2148062"/>
                <a:ext cx="3391147" cy="714379"/>
              </a:xfrm>
              <a:prstGeom prst="trapezoid">
                <a:avLst>
                  <a:gd name="adj" fmla="val 47470"/>
                </a:avLst>
              </a:prstGeom>
              <a:sp3d prstMaterial="dkEdge">
                <a:bevelT w="8200" h="38100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2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1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/>
              </a:fontRef>
            </p:style>
          </p:sp>
          <p:sp>
            <p:nvSpPr>
              <p:cNvPr id="57" name="Trapezoid 4"/>
              <p:cNvSpPr/>
              <p:nvPr/>
            </p:nvSpPr>
            <p:spPr>
              <a:xfrm>
                <a:off x="1610795" y="2148062"/>
                <a:ext cx="2204245" cy="71437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/>
              </a:fontRef>
            </p:style>
            <p:txBody>
              <a:bodyPr spcFirstLastPara="0" vert="horz" wrap="square" lIns="22860" tIns="22860" rIns="22860" bIns="22860" numCol="1" spcCol="1270" anchor="ctr" anchorCtr="0">
                <a:noAutofit/>
              </a:bodyPr>
              <a:lstStyle/>
              <a:p>
                <a:pPr lvl="0" algn="ctr" defTabSz="800100" rtl="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sl-SI" sz="1800" kern="1200" noProof="0" dirty="0" smtClean="0">
                    <a:solidFill>
                      <a:schemeClr val="tx2"/>
                    </a:solidFill>
                    <a:latin typeface="Aller" pitchFamily="2" charset="-18"/>
                  </a:rPr>
                  <a:t>Ekologija (WWT)</a:t>
                </a:r>
                <a:endParaRPr lang="en-US" sz="1800" kern="1200" noProof="0" dirty="0">
                  <a:solidFill>
                    <a:schemeClr val="tx2"/>
                  </a:solidFill>
                  <a:latin typeface="Aller" pitchFamily="2" charset="-18"/>
                </a:endParaRPr>
              </a:p>
            </p:txBody>
          </p:sp>
        </p:grpSp>
        <p:grpSp>
          <p:nvGrpSpPr>
            <p:cNvPr id="40" name="Skupina 24"/>
            <p:cNvGrpSpPr/>
            <p:nvPr/>
          </p:nvGrpSpPr>
          <p:grpSpPr>
            <a:xfrm>
              <a:off x="3061496" y="3861459"/>
              <a:ext cx="2712918" cy="714379"/>
              <a:chOff x="1356459" y="2857519"/>
              <a:chExt cx="2712918" cy="714379"/>
            </a:xfrm>
            <a:scene3d>
              <a:camera prst="orthographicFront"/>
              <a:lightRig rig="flat" dir="t"/>
            </a:scene3d>
          </p:grpSpPr>
          <p:sp>
            <p:nvSpPr>
              <p:cNvPr id="54" name="Trapezoid 53"/>
              <p:cNvSpPr/>
              <p:nvPr/>
            </p:nvSpPr>
            <p:spPr>
              <a:xfrm rot="10800000">
                <a:off x="1356459" y="2857519"/>
                <a:ext cx="2712918" cy="714379"/>
              </a:xfrm>
              <a:prstGeom prst="trapezoid">
                <a:avLst>
                  <a:gd name="adj" fmla="val 47470"/>
                </a:avLst>
              </a:prstGeom>
              <a:sp3d prstMaterial="dkEdge">
                <a:bevelT w="8200" h="38100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2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1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/>
              </a:fontRef>
            </p:style>
          </p:sp>
          <p:sp>
            <p:nvSpPr>
              <p:cNvPr id="55" name="Trapezoid 4"/>
              <p:cNvSpPr/>
              <p:nvPr/>
            </p:nvSpPr>
            <p:spPr>
              <a:xfrm>
                <a:off x="1831219" y="2857519"/>
                <a:ext cx="1763396" cy="71437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/>
              </a:fontRef>
            </p:style>
            <p:txBody>
              <a:bodyPr spcFirstLastPara="0" vert="horz" wrap="square" lIns="22860" tIns="22860" rIns="22860" bIns="22860" numCol="1" spcCol="1270" anchor="ctr" anchorCtr="0">
                <a:noAutofit/>
              </a:bodyPr>
              <a:lstStyle/>
              <a:p>
                <a:pPr lvl="0" algn="ctr" defTabSz="800100" rtl="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sl-SI" sz="1800" kern="1200" noProof="0" dirty="0" smtClean="0">
                    <a:solidFill>
                      <a:schemeClr val="tx2"/>
                    </a:solidFill>
                    <a:latin typeface="Aller" pitchFamily="2" charset="-18"/>
                  </a:rPr>
                  <a:t>Kozmetika</a:t>
                </a:r>
                <a:endParaRPr lang="en-US" sz="1800" kern="1200" noProof="0" dirty="0">
                  <a:solidFill>
                    <a:schemeClr val="tx2"/>
                  </a:solidFill>
                  <a:latin typeface="Aller" pitchFamily="2" charset="-18"/>
                </a:endParaRPr>
              </a:p>
            </p:txBody>
          </p:sp>
        </p:grpSp>
        <p:grpSp>
          <p:nvGrpSpPr>
            <p:cNvPr id="41" name="Skupina 27"/>
            <p:cNvGrpSpPr/>
            <p:nvPr/>
          </p:nvGrpSpPr>
          <p:grpSpPr>
            <a:xfrm>
              <a:off x="3406074" y="4568571"/>
              <a:ext cx="2034688" cy="714379"/>
              <a:chOff x="1695573" y="3571900"/>
              <a:chExt cx="2034688" cy="714379"/>
            </a:xfrm>
            <a:scene3d>
              <a:camera prst="orthographicFront"/>
              <a:lightRig rig="flat" dir="t"/>
            </a:scene3d>
          </p:grpSpPr>
          <p:sp>
            <p:nvSpPr>
              <p:cNvPr id="52" name="Trapezoid 51"/>
              <p:cNvSpPr/>
              <p:nvPr/>
            </p:nvSpPr>
            <p:spPr>
              <a:xfrm rot="10800000">
                <a:off x="1695573" y="3571900"/>
                <a:ext cx="2034688" cy="714379"/>
              </a:xfrm>
              <a:prstGeom prst="trapezoid">
                <a:avLst>
                  <a:gd name="adj" fmla="val 47470"/>
                </a:avLst>
              </a:prstGeom>
              <a:sp3d prstMaterial="dkEdge">
                <a:bevelT w="8200" h="38100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2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1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/>
              </a:fontRef>
            </p:style>
          </p:sp>
          <p:sp>
            <p:nvSpPr>
              <p:cNvPr id="53" name="Trapezoid 4"/>
              <p:cNvSpPr/>
              <p:nvPr/>
            </p:nvSpPr>
            <p:spPr>
              <a:xfrm>
                <a:off x="2051644" y="3571900"/>
                <a:ext cx="1322547" cy="71437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/>
              </a:fontRef>
            </p:style>
            <p:txBody>
              <a:bodyPr spcFirstLastPara="0" vert="horz" wrap="square" lIns="22860" tIns="22860" rIns="22860" bIns="22860" numCol="1" spcCol="1270" anchor="ctr" anchorCtr="0">
                <a:noAutofit/>
              </a:bodyPr>
              <a:lstStyle/>
              <a:p>
                <a:pPr lvl="0" algn="ctr" defTabSz="800100" rtl="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sl-SI" sz="1800" kern="1200" noProof="0" dirty="0" smtClean="0">
                    <a:solidFill>
                      <a:schemeClr val="tx2"/>
                    </a:solidFill>
                    <a:latin typeface="Aller" pitchFamily="2" charset="-18"/>
                  </a:rPr>
                  <a:t>Prehranski dodatki</a:t>
                </a:r>
                <a:endParaRPr lang="en-US" sz="1800" kern="1200" noProof="0" dirty="0">
                  <a:solidFill>
                    <a:schemeClr val="tx2"/>
                  </a:solidFill>
                  <a:latin typeface="Aller" pitchFamily="2" charset="-18"/>
                </a:endParaRPr>
              </a:p>
            </p:txBody>
          </p:sp>
        </p:grpSp>
        <p:grpSp>
          <p:nvGrpSpPr>
            <p:cNvPr id="42" name="Skupina 30"/>
            <p:cNvGrpSpPr/>
            <p:nvPr/>
          </p:nvGrpSpPr>
          <p:grpSpPr>
            <a:xfrm>
              <a:off x="3746256" y="5278187"/>
              <a:ext cx="1356459" cy="714379"/>
              <a:chOff x="2034688" y="4286279"/>
              <a:chExt cx="1356459" cy="714379"/>
            </a:xfrm>
            <a:scene3d>
              <a:camera prst="orthographicFront"/>
              <a:lightRig rig="flat" dir="t"/>
            </a:scene3d>
          </p:grpSpPr>
          <p:sp>
            <p:nvSpPr>
              <p:cNvPr id="50" name="Trapezoid 49"/>
              <p:cNvSpPr/>
              <p:nvPr/>
            </p:nvSpPr>
            <p:spPr>
              <a:xfrm rot="10800000">
                <a:off x="2034688" y="4286279"/>
                <a:ext cx="1356459" cy="714379"/>
              </a:xfrm>
              <a:prstGeom prst="trapezoid">
                <a:avLst>
                  <a:gd name="adj" fmla="val 47470"/>
                </a:avLst>
              </a:prstGeom>
              <a:sp3d prstMaterial="dkEdge">
                <a:bevelT w="8200" h="38100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2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1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/>
              </a:fontRef>
            </p:style>
          </p:sp>
          <p:sp>
            <p:nvSpPr>
              <p:cNvPr id="51" name="Trapezoid 4"/>
              <p:cNvSpPr/>
              <p:nvPr/>
            </p:nvSpPr>
            <p:spPr>
              <a:xfrm>
                <a:off x="2272068" y="4286279"/>
                <a:ext cx="881698" cy="71437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/>
              </a:fontRef>
            </p:style>
            <p:txBody>
              <a:bodyPr spcFirstLastPara="0" vert="horz" wrap="square" lIns="17780" tIns="17780" rIns="17780" bIns="17780" numCol="1" spcCol="1270" anchor="ctr" anchorCtr="0">
                <a:noAutofit/>
              </a:bodyPr>
              <a:lstStyle/>
              <a:p>
                <a:pPr lvl="0" algn="ctr" defTabSz="622300" rtl="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sl-SI" sz="1400" kern="1200" noProof="0" dirty="0" smtClean="0">
                    <a:solidFill>
                      <a:schemeClr val="tx2"/>
                    </a:solidFill>
                    <a:latin typeface="Aller" pitchFamily="2" charset="-18"/>
                  </a:rPr>
                  <a:t>Krma</a:t>
                </a:r>
                <a:endParaRPr lang="en-US" sz="1200" kern="1200" noProof="0" dirty="0">
                  <a:solidFill>
                    <a:schemeClr val="tx2"/>
                  </a:solidFill>
                  <a:latin typeface="Aller" pitchFamily="2" charset="-18"/>
                </a:endParaRPr>
              </a:p>
            </p:txBody>
          </p:sp>
        </p:grpSp>
        <p:grpSp>
          <p:nvGrpSpPr>
            <p:cNvPr id="43" name="Skupina 33"/>
            <p:cNvGrpSpPr/>
            <p:nvPr/>
          </p:nvGrpSpPr>
          <p:grpSpPr>
            <a:xfrm>
              <a:off x="3988464" y="5910235"/>
              <a:ext cx="857256" cy="637967"/>
              <a:chOff x="2074066" y="4659424"/>
              <a:chExt cx="1777769" cy="864244"/>
            </a:xfrm>
            <a:scene3d>
              <a:camera prst="orthographicFront"/>
              <a:lightRig rig="flat" dir="t"/>
            </a:scene3d>
          </p:grpSpPr>
          <p:sp>
            <p:nvSpPr>
              <p:cNvPr id="48" name="Trapezoid 47"/>
              <p:cNvSpPr/>
              <p:nvPr/>
            </p:nvSpPr>
            <p:spPr>
              <a:xfrm rot="10800000">
                <a:off x="2222213" y="4734573"/>
                <a:ext cx="1481475" cy="789095"/>
              </a:xfrm>
              <a:prstGeom prst="trapezoid">
                <a:avLst>
                  <a:gd name="adj" fmla="val 46936"/>
                </a:avLst>
              </a:prstGeom>
              <a:sp3d prstMaterial="dkEdge">
                <a:bevelT w="8200" h="38100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2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1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/>
              </a:fontRef>
            </p:style>
          </p:sp>
          <p:sp>
            <p:nvSpPr>
              <p:cNvPr id="49" name="Trapezoid 4"/>
              <p:cNvSpPr/>
              <p:nvPr/>
            </p:nvSpPr>
            <p:spPr>
              <a:xfrm>
                <a:off x="2074066" y="4659424"/>
                <a:ext cx="1777769" cy="789096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/>
              </a:fontRef>
            </p:style>
            <p:txBody>
              <a:bodyPr spcFirstLastPara="0" vert="horz" wrap="square" lIns="17780" tIns="17780" rIns="17780" bIns="17780" numCol="1" spcCol="1270" anchor="ctr" anchorCtr="0">
                <a:noAutofit/>
              </a:bodyPr>
              <a:lstStyle/>
              <a:p>
                <a:pPr lvl="0" algn="ctr" defTabSz="622300" rtl="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sl-SI" sz="1400" kern="1200" noProof="0" dirty="0" smtClean="0">
                    <a:solidFill>
                      <a:schemeClr val="tx2"/>
                    </a:solidFill>
                    <a:latin typeface="Aller" pitchFamily="2" charset="-18"/>
                  </a:rPr>
                  <a:t>Gnojila</a:t>
                </a:r>
              </a:p>
            </p:txBody>
          </p:sp>
        </p:grpSp>
        <p:grpSp>
          <p:nvGrpSpPr>
            <p:cNvPr id="44" name="Skupina 36"/>
            <p:cNvGrpSpPr/>
            <p:nvPr/>
          </p:nvGrpSpPr>
          <p:grpSpPr>
            <a:xfrm>
              <a:off x="3929058" y="6432080"/>
              <a:ext cx="1000132" cy="318410"/>
              <a:chOff x="1577657" y="5000659"/>
              <a:chExt cx="2373802" cy="714379"/>
            </a:xfrm>
            <a:scene3d>
              <a:camera prst="orthographicFront"/>
              <a:lightRig rig="flat" dir="t"/>
            </a:scene3d>
          </p:grpSpPr>
          <p:sp>
            <p:nvSpPr>
              <p:cNvPr id="46" name="Trapezoid 45"/>
              <p:cNvSpPr/>
              <p:nvPr/>
            </p:nvSpPr>
            <p:spPr>
              <a:xfrm rot="10800000">
                <a:off x="2425443" y="5000659"/>
                <a:ext cx="678229" cy="714379"/>
              </a:xfrm>
              <a:prstGeom prst="trapezoid">
                <a:avLst>
                  <a:gd name="adj" fmla="val 50000"/>
                </a:avLst>
              </a:prstGeom>
              <a:sp3d prstMaterial="dkEdge">
                <a:bevelT w="8200" h="38100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2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1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/>
              </a:fontRef>
            </p:style>
          </p:sp>
          <p:sp>
            <p:nvSpPr>
              <p:cNvPr id="47" name="Trapezoid 4"/>
              <p:cNvSpPr/>
              <p:nvPr/>
            </p:nvSpPr>
            <p:spPr>
              <a:xfrm>
                <a:off x="1577657" y="5000659"/>
                <a:ext cx="2373802" cy="71437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/>
              </a:fontRef>
            </p:style>
            <p:txBody>
              <a:bodyPr spcFirstLastPara="0" vert="horz" wrap="square" lIns="13970" tIns="13970" rIns="13970" bIns="13970" numCol="1" spcCol="1270" anchor="ctr" anchorCtr="0">
                <a:noAutofit/>
              </a:bodyPr>
              <a:lstStyle/>
              <a:p>
                <a:pPr lvl="0" algn="ctr" defTabSz="466725" rtl="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sl-SI" sz="1400" dirty="0" smtClean="0">
                    <a:solidFill>
                      <a:schemeClr val="tx2"/>
                    </a:solidFill>
                    <a:latin typeface="Aller" pitchFamily="2" charset="-18"/>
                  </a:rPr>
                  <a:t>B</a:t>
                </a:r>
                <a:r>
                  <a:rPr lang="en-US" sz="1400" dirty="0" err="1" smtClean="0">
                    <a:solidFill>
                      <a:schemeClr val="tx2"/>
                    </a:solidFill>
                    <a:latin typeface="Aller" pitchFamily="2" charset="-18"/>
                  </a:rPr>
                  <a:t>io</a:t>
                </a:r>
                <a:r>
                  <a:rPr lang="sl-SI" sz="1400" dirty="0" smtClean="0">
                    <a:solidFill>
                      <a:schemeClr val="tx2"/>
                    </a:solidFill>
                    <a:latin typeface="Aller" pitchFamily="2" charset="-18"/>
                  </a:rPr>
                  <a:t>goriva</a:t>
                </a:r>
                <a:endParaRPr lang="en-US" sz="1400" dirty="0" smtClean="0">
                  <a:solidFill>
                    <a:schemeClr val="tx2"/>
                  </a:solidFill>
                  <a:latin typeface="Aller" pitchFamily="2" charset="-18"/>
                </a:endParaRPr>
              </a:p>
            </p:txBody>
          </p:sp>
        </p:grpSp>
        <p:sp>
          <p:nvSpPr>
            <p:cNvPr id="45" name="Right Arrow 6"/>
            <p:cNvSpPr/>
            <p:nvPr/>
          </p:nvSpPr>
          <p:spPr>
            <a:xfrm rot="17688229">
              <a:off x="4946342" y="3740924"/>
              <a:ext cx="2520280" cy="1156025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sl-SI" dirty="0" smtClean="0"/>
                <a:t>Dodana vrednost</a:t>
              </a:r>
              <a:endParaRPr lang="en-US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noProof="0" smtClean="0"/>
              <a:t>Zakaj alge</a:t>
            </a:r>
            <a:endParaRPr lang="sl-SI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273050" lvl="1" indent="-273050">
              <a:buFont typeface="Arial" pitchFamily="34" charset="0"/>
              <a:buChar char="+"/>
            </a:pPr>
            <a:r>
              <a:rPr lang="sl-SI" sz="1800" noProof="0" smtClean="0"/>
              <a:t>hitrejša rast (do 5x),</a:t>
            </a:r>
          </a:p>
          <a:p>
            <a:pPr marL="273050" lvl="1" indent="-273050">
              <a:buFont typeface="Arial" pitchFamily="34" charset="0"/>
              <a:buChar char="+"/>
            </a:pPr>
            <a:r>
              <a:rPr lang="sl-SI" sz="1800" noProof="0" smtClean="0"/>
              <a:t>večji donos</a:t>
            </a:r>
          </a:p>
          <a:p>
            <a:pPr marL="273050" lvl="1" indent="-273050">
              <a:buFont typeface="Arial" pitchFamily="34" charset="0"/>
              <a:buChar char="+"/>
            </a:pPr>
            <a:r>
              <a:rPr lang="sl-SI" sz="1800" noProof="0" smtClean="0"/>
              <a:t>stalna rast</a:t>
            </a:r>
          </a:p>
          <a:p>
            <a:pPr marL="273050" lvl="1" indent="-273050">
              <a:buFont typeface="Arial" pitchFamily="34" charset="0"/>
              <a:buChar char="+"/>
            </a:pPr>
            <a:r>
              <a:rPr lang="sl-SI" sz="1800" noProof="0" smtClean="0"/>
              <a:t>učinkovitejša izraba hranil</a:t>
            </a:r>
          </a:p>
          <a:p>
            <a:pPr marL="273050" lvl="1" indent="-273050">
              <a:buFont typeface="Arial" pitchFamily="34" charset="0"/>
              <a:buChar char="+"/>
            </a:pPr>
            <a:r>
              <a:rPr lang="sl-SI" sz="1800" noProof="0" smtClean="0"/>
              <a:t>recikliranje vode iz gojišča</a:t>
            </a:r>
          </a:p>
          <a:p>
            <a:pPr marL="273050" lvl="1" indent="-273050">
              <a:buFont typeface="Arial" pitchFamily="34" charset="0"/>
              <a:buChar char="+"/>
            </a:pPr>
            <a:r>
              <a:rPr lang="sl-SI" sz="1800" noProof="0" smtClean="0"/>
              <a:t>ne potrebujemo kmetijskih površin</a:t>
            </a:r>
          </a:p>
          <a:p>
            <a:pPr marL="273050" lvl="1" indent="-273050">
              <a:buFont typeface="Arial" pitchFamily="34" charset="0"/>
              <a:buChar char="+"/>
            </a:pPr>
            <a:r>
              <a:rPr lang="sl-SI" sz="1800" noProof="0" smtClean="0"/>
              <a:t>ni izpustov, pesticidov, odpadkov</a:t>
            </a:r>
          </a:p>
          <a:p>
            <a:pPr marL="273050" lvl="1" indent="-273050">
              <a:buFont typeface="Arial" pitchFamily="34" charset="0"/>
              <a:buChar char="+"/>
            </a:pPr>
            <a:r>
              <a:rPr lang="sl-SI" sz="1800" noProof="0" smtClean="0"/>
              <a:t>ne tekmujejo s površinami hrano</a:t>
            </a:r>
          </a:p>
          <a:p>
            <a:pPr marL="273050" lvl="1" indent="-273050">
              <a:buFont typeface="Arial" pitchFamily="34" charset="0"/>
              <a:buChar char="+"/>
            </a:pPr>
            <a:r>
              <a:rPr lang="sl-SI" sz="1800" noProof="0" smtClean="0"/>
              <a:t>nimajo odvečnih organov (stebla, korenine…), </a:t>
            </a:r>
            <a:r>
              <a:rPr lang="sl-SI" sz="1800" noProof="0" smtClean="0"/>
              <a:t>lignina </a:t>
            </a:r>
            <a:endParaRPr lang="sl-SI" sz="1800" noProof="0" smtClean="0"/>
          </a:p>
          <a:p>
            <a:pPr marL="273050" lvl="1" indent="-273050">
              <a:buFont typeface="Arial" pitchFamily="34" charset="0"/>
              <a:buChar char="+"/>
            </a:pPr>
            <a:r>
              <a:rPr lang="sl-SI" sz="1800" noProof="0" smtClean="0"/>
              <a:t>uporaba lahko dostopnih hranil (odpadna voda)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273050" indent="-273050">
              <a:buFont typeface="Gotham Narrow Book" pitchFamily="2" charset="0"/>
              <a:buChar char="-"/>
            </a:pPr>
            <a:r>
              <a:rPr lang="sl-SI" sz="2000" noProof="0" smtClean="0"/>
              <a:t>sistemi za gojenje alg so še neoptimizirani,</a:t>
            </a:r>
          </a:p>
          <a:p>
            <a:pPr marL="273050" lvl="2" indent="-273050">
              <a:buFont typeface="Gotham Narrow Book" pitchFamily="2" charset="0"/>
              <a:buChar char="-"/>
            </a:pPr>
            <a:r>
              <a:rPr lang="sl-SI" noProof="0" smtClean="0"/>
              <a:t>žetev/separacija alg je energetsko  potratna,</a:t>
            </a:r>
          </a:p>
          <a:p>
            <a:pPr marL="273050" lvl="2" indent="-273050">
              <a:buFont typeface="Gotham Narrow Book" pitchFamily="2" charset="0"/>
              <a:buChar char="-"/>
            </a:pPr>
            <a:r>
              <a:rPr lang="sl-SI" noProof="0" smtClean="0"/>
              <a:t>stroški gojenja</a:t>
            </a:r>
          </a:p>
          <a:p>
            <a:pPr marL="273050" lvl="2" indent="-273050">
              <a:buNone/>
            </a:pPr>
            <a:endParaRPr lang="sl-SI" noProof="0" smtClean="0"/>
          </a:p>
        </p:txBody>
      </p:sp>
      <p:sp>
        <p:nvSpPr>
          <p:cNvPr id="6" name="TextBox 5"/>
          <p:cNvSpPr txBox="1"/>
          <p:nvPr/>
        </p:nvSpPr>
        <p:spPr>
          <a:xfrm>
            <a:off x="4572000" y="4221088"/>
            <a:ext cx="2326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2"/>
            <a:r>
              <a:rPr lang="sl-SI" dirty="0" smtClean="0">
                <a:solidFill>
                  <a:srgbClr val="33CC33"/>
                </a:solidFill>
                <a:latin typeface="Gotham Narrow Bold" pitchFamily="2" charset="0"/>
              </a:rPr>
              <a:t>(še) ne znamo </a:t>
            </a:r>
            <a:r>
              <a:rPr lang="sl-SI" dirty="0" smtClean="0">
                <a:solidFill>
                  <a:srgbClr val="33CC33"/>
                </a:solidFill>
                <a:latin typeface="Gotham Narrow Bold" pitchFamily="2" charset="0"/>
              </a:rPr>
              <a:t>dovolj</a:t>
            </a:r>
            <a:endParaRPr lang="sl-SI" dirty="0" smtClean="0">
              <a:solidFill>
                <a:srgbClr val="33CC33"/>
              </a:solidFill>
              <a:latin typeface="Gotham Narrow Bold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noProof="0" smtClean="0"/>
              <a:t>Algne tehnologije</a:t>
            </a:r>
            <a:endParaRPr lang="sl-SI" noProof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sl-SI" noProof="0" smtClean="0"/>
              <a:t>Algne teme				</a:t>
            </a:r>
            <a:r>
              <a:rPr lang="sl-SI" sz="2000" noProof="0" smtClean="0">
                <a:solidFill>
                  <a:schemeClr val="accent6">
                    <a:lumMod val="50000"/>
                  </a:schemeClr>
                </a:solidFill>
              </a:rPr>
              <a:t>Kmetijske teme</a:t>
            </a:r>
            <a:endParaRPr lang="sl-SI" noProof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sl-SI" noProof="0" smtClean="0"/>
              <a:t>Vrste				</a:t>
            </a:r>
            <a:r>
              <a:rPr lang="sl-SI" sz="2000" noProof="0" smtClean="0">
                <a:solidFill>
                  <a:schemeClr val="accent6">
                    <a:lumMod val="50000"/>
                  </a:schemeClr>
                </a:solidFill>
              </a:rPr>
              <a:t>semena, hibridi, …</a:t>
            </a:r>
            <a:endParaRPr lang="sl-SI" noProof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sl-SI" noProof="0" smtClean="0"/>
              <a:t>Gojenje				</a:t>
            </a:r>
            <a:r>
              <a:rPr lang="sl-SI" sz="2000" noProof="0" smtClean="0">
                <a:solidFill>
                  <a:schemeClr val="accent6">
                    <a:lumMod val="50000"/>
                  </a:schemeClr>
                </a:solidFill>
              </a:rPr>
              <a:t>polja, rastlinjaki, hidroponika</a:t>
            </a:r>
            <a:endParaRPr lang="sl-SI" noProof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sl-SI" noProof="0" smtClean="0"/>
              <a:t>Nutrienti				</a:t>
            </a:r>
            <a:r>
              <a:rPr lang="sl-SI" sz="2000" noProof="0" smtClean="0">
                <a:solidFill>
                  <a:schemeClr val="accent6">
                    <a:lumMod val="50000"/>
                  </a:schemeClr>
                </a:solidFill>
              </a:rPr>
              <a:t>gnojila</a:t>
            </a:r>
            <a:endParaRPr lang="sl-SI" noProof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sl-SI" noProof="0" smtClean="0"/>
              <a:t>Pogoji				</a:t>
            </a:r>
            <a:r>
              <a:rPr lang="sl-SI" sz="2000" noProof="0" smtClean="0">
                <a:solidFill>
                  <a:schemeClr val="accent6">
                    <a:lumMod val="50000"/>
                  </a:schemeClr>
                </a:solidFill>
              </a:rPr>
              <a:t>klima, kolobar, škropiva, …</a:t>
            </a:r>
            <a:endParaRPr lang="sl-SI" noProof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sl-SI" noProof="0" smtClean="0"/>
              <a:t>Separacija				</a:t>
            </a:r>
            <a:r>
              <a:rPr lang="sl-SI" sz="2000" noProof="0" smtClean="0">
                <a:solidFill>
                  <a:schemeClr val="accent6">
                    <a:lumMod val="50000"/>
                  </a:schemeClr>
                </a:solidFill>
              </a:rPr>
              <a:t>žetev, skladiščenje, …</a:t>
            </a:r>
          </a:p>
          <a:p>
            <a:r>
              <a:rPr lang="sl-SI" noProof="0" smtClean="0"/>
              <a:t>Ekstrakcija				</a:t>
            </a:r>
            <a:r>
              <a:rPr lang="sl-SI" sz="2000" noProof="0" smtClean="0">
                <a:solidFill>
                  <a:schemeClr val="accent6">
                    <a:lumMod val="50000"/>
                  </a:schemeClr>
                </a:solidFill>
              </a:rPr>
              <a:t>predelava</a:t>
            </a:r>
          </a:p>
          <a:p>
            <a:r>
              <a:rPr lang="sl-SI" noProof="0" smtClean="0"/>
              <a:t>Bio rafinerija			</a:t>
            </a:r>
            <a:r>
              <a:rPr lang="sl-SI" sz="2000" noProof="0" smtClean="0">
                <a:solidFill>
                  <a:schemeClr val="accent6">
                    <a:lumMod val="50000"/>
                  </a:schemeClr>
                </a:solidFill>
              </a:rPr>
              <a:t>integralno kmetijstvo</a:t>
            </a:r>
            <a:endParaRPr lang="sl-SI" sz="3200" noProof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sl-SI" noProof="0" smtClean="0"/>
              <a:t>Novi izzivi</a:t>
            </a:r>
            <a:endParaRPr lang="sl-SI" noProof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noProof="0" smtClean="0"/>
              <a:t>Galerija</a:t>
            </a:r>
            <a:endParaRPr lang="sl-SI" noProof="0"/>
          </a:p>
        </p:txBody>
      </p:sp>
      <p:sp>
        <p:nvSpPr>
          <p:cNvPr id="5" name="Text Box 16"/>
          <p:cNvSpPr txBox="1">
            <a:spLocks noChangeArrowheads="1"/>
          </p:cNvSpPr>
          <p:nvPr/>
        </p:nvSpPr>
        <p:spPr bwMode="auto">
          <a:xfrm>
            <a:off x="1208281" y="5000636"/>
            <a:ext cx="288032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sl-SI" sz="1600" b="0" dirty="0" err="1" smtClean="0">
                <a:latin typeface="Gotham Narrow Book" pitchFamily="2" charset="0"/>
              </a:rPr>
              <a:t>Sapphire</a:t>
            </a:r>
            <a:r>
              <a:rPr lang="sl-SI" sz="1600" b="0" dirty="0" smtClean="0">
                <a:latin typeface="Gotham Narrow Book" pitchFamily="2" charset="0"/>
              </a:rPr>
              <a:t> </a:t>
            </a:r>
            <a:r>
              <a:rPr lang="sl-SI" sz="1600" b="0" dirty="0" err="1" smtClean="0">
                <a:latin typeface="Gotham Narrow Book" pitchFamily="2" charset="0"/>
              </a:rPr>
              <a:t>Energy</a:t>
            </a:r>
            <a:r>
              <a:rPr lang="sl-SI" sz="1600" b="0" dirty="0" smtClean="0">
                <a:latin typeface="Gotham Narrow Book" pitchFamily="2" charset="0"/>
              </a:rPr>
              <a:t>, ZDA</a:t>
            </a:r>
            <a:endParaRPr lang="en-US" sz="1600" b="0" dirty="0">
              <a:latin typeface="Gotham Narrow Book" pitchFamily="2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71473" y="2357430"/>
            <a:ext cx="4153937" cy="262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Pravokotnik 6"/>
          <p:cNvSpPr/>
          <p:nvPr/>
        </p:nvSpPr>
        <p:spPr>
          <a:xfrm>
            <a:off x="5347101" y="5000636"/>
            <a:ext cx="2968521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de-DE" sz="1600" dirty="0" smtClean="0">
                <a:latin typeface="Gotham Narrow Book" pitchFamily="2" charset="0"/>
              </a:rPr>
              <a:t>Klötze </a:t>
            </a:r>
            <a:r>
              <a:rPr lang="sl-SI" sz="1600" dirty="0" smtClean="0">
                <a:latin typeface="Gotham Narrow Book" pitchFamily="2" charset="0"/>
              </a:rPr>
              <a:t>/</a:t>
            </a:r>
            <a:r>
              <a:rPr lang="de-DE" sz="1600" dirty="0" smtClean="0">
                <a:latin typeface="Gotham Narrow Book" pitchFamily="2" charset="0"/>
              </a:rPr>
              <a:t> Wolfsburg (</a:t>
            </a:r>
            <a:r>
              <a:rPr lang="sl-SI" sz="1600" dirty="0" err="1" smtClean="0">
                <a:latin typeface="Gotham Narrow Book" pitchFamily="2" charset="0"/>
              </a:rPr>
              <a:t>Roquette</a:t>
            </a:r>
            <a:r>
              <a:rPr lang="de-DE" sz="1600" dirty="0" smtClean="0">
                <a:latin typeface="Gotham Narrow Book" pitchFamily="2" charset="0"/>
              </a:rPr>
              <a:t>)</a:t>
            </a:r>
            <a:endParaRPr lang="en-US" sz="1600" dirty="0">
              <a:latin typeface="Gotham Narrow Book" pitchFamily="2" charset="0"/>
            </a:endParaRPr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>
          <a:xfrm rot="5400000">
            <a:off x="5516184" y="1795458"/>
            <a:ext cx="2630355" cy="3780000"/>
          </a:xfrm>
          <a:prstGeom prst="rect">
            <a:avLst/>
          </a:prstGeo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noProof="0" smtClean="0"/>
              <a:t>Galerija</a:t>
            </a:r>
            <a:endParaRPr lang="sl-SI" noProof="0"/>
          </a:p>
        </p:txBody>
      </p:sp>
      <p:pic>
        <p:nvPicPr>
          <p:cNvPr id="3" name="Picture 13" descr="Seambiotic_Ponds_540x354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>
          <a:xfrm>
            <a:off x="4644008" y="3556273"/>
            <a:ext cx="3522853" cy="2282829"/>
          </a:xfrm>
          <a:prstGeom prst="rect">
            <a:avLst/>
          </a:prstGeom>
          <a:noFill/>
          <a:ln/>
        </p:spPr>
      </p:pic>
      <p:sp>
        <p:nvSpPr>
          <p:cNvPr id="4" name="Text Box 17"/>
          <p:cNvSpPr txBox="1">
            <a:spLocks noChangeArrowheads="1"/>
          </p:cNvSpPr>
          <p:nvPr/>
        </p:nvSpPr>
        <p:spPr bwMode="auto">
          <a:xfrm>
            <a:off x="4499992" y="5767094"/>
            <a:ext cx="2303584" cy="338554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1600" b="0" dirty="0" err="1">
                <a:latin typeface="Gotham Narrow Book" pitchFamily="2" charset="0"/>
              </a:rPr>
              <a:t>Seambiotic</a:t>
            </a:r>
            <a:r>
              <a:rPr lang="sl-SI" sz="1600" b="0" dirty="0">
                <a:latin typeface="Gotham Narrow Book" pitchFamily="2" charset="0"/>
              </a:rPr>
              <a:t>, </a:t>
            </a:r>
            <a:r>
              <a:rPr lang="sl-SI" sz="1600" b="0" dirty="0" err="1">
                <a:latin typeface="Gotham Narrow Book" pitchFamily="2" charset="0"/>
              </a:rPr>
              <a:t>Israel</a:t>
            </a:r>
            <a:r>
              <a:rPr lang="en-US" sz="1600" b="0" dirty="0">
                <a:latin typeface="Gotham Narrow Book" pitchFamily="2" charset="0"/>
              </a:rPr>
              <a:t> </a:t>
            </a:r>
          </a:p>
        </p:txBody>
      </p:sp>
      <p:pic>
        <p:nvPicPr>
          <p:cNvPr id="5" name="Picture 2" descr="http://t2.gstatic.com/images?q=tbn:ANd9GcTf7COK8nVmDlW-iNit0xJC7iw0MG-FJNTwxLW7MBzgLx9xkugnoA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611561" y="3579158"/>
            <a:ext cx="3396089" cy="2259944"/>
          </a:xfrm>
          <a:prstGeom prst="rect">
            <a:avLst/>
          </a:prstGeom>
          <a:noFill/>
        </p:spPr>
      </p:pic>
      <p:sp>
        <p:nvSpPr>
          <p:cNvPr id="6" name="Text Box 17"/>
          <p:cNvSpPr txBox="1">
            <a:spLocks noChangeArrowheads="1"/>
          </p:cNvSpPr>
          <p:nvPr/>
        </p:nvSpPr>
        <p:spPr bwMode="auto">
          <a:xfrm>
            <a:off x="467544" y="5767094"/>
            <a:ext cx="2777532" cy="338554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sl-SI" sz="1600" b="0" dirty="0" err="1" smtClean="0">
                <a:latin typeface="Gotham Narrow Book" pitchFamily="2" charset="0"/>
              </a:rPr>
              <a:t>Sunchlorella</a:t>
            </a:r>
            <a:r>
              <a:rPr lang="sl-SI" sz="1600" b="0" dirty="0" smtClean="0">
                <a:latin typeface="Gotham Narrow Book" pitchFamily="2" charset="0"/>
              </a:rPr>
              <a:t>, Kitajska</a:t>
            </a:r>
            <a:r>
              <a:rPr lang="en-US" sz="1600" b="0" dirty="0" smtClean="0">
                <a:latin typeface="Gotham Narrow Book" pitchFamily="2" charset="0"/>
              </a:rPr>
              <a:t> </a:t>
            </a:r>
            <a:endParaRPr lang="en-US" sz="1600" b="0" dirty="0">
              <a:latin typeface="Gotham Narrow Book" pitchFamily="2" charset="0"/>
            </a:endParaRPr>
          </a:p>
        </p:txBody>
      </p:sp>
      <p:pic>
        <p:nvPicPr>
          <p:cNvPr id="7" name="Picture 6" descr="Microalgae production facility (Courtesy of Cyanotech Corp.)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>
          <a:xfrm>
            <a:off x="599985" y="1068072"/>
            <a:ext cx="3363234" cy="2193475"/>
          </a:xfrm>
          <a:prstGeom prst="rect">
            <a:avLst/>
          </a:prstGeom>
          <a:noFill/>
          <a:ln/>
        </p:spPr>
      </p:pic>
      <p:sp>
        <p:nvSpPr>
          <p:cNvPr id="8" name="Text Box 15"/>
          <p:cNvSpPr txBox="1">
            <a:spLocks noChangeArrowheads="1"/>
          </p:cNvSpPr>
          <p:nvPr/>
        </p:nvSpPr>
        <p:spPr bwMode="auto">
          <a:xfrm>
            <a:off x="488222" y="3196233"/>
            <a:ext cx="329169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sl-SI" sz="1600" dirty="0" err="1" smtClean="0">
                <a:latin typeface="Gotham Narrow Book" pitchFamily="2" charset="0"/>
              </a:rPr>
              <a:t>Cyanotech</a:t>
            </a:r>
            <a:r>
              <a:rPr lang="sl-SI" sz="1600" dirty="0" smtClean="0">
                <a:latin typeface="Gotham Narrow Book" pitchFamily="2" charset="0"/>
              </a:rPr>
              <a:t>, </a:t>
            </a:r>
            <a:r>
              <a:rPr lang="sl-SI" sz="1600" dirty="0" err="1" smtClean="0">
                <a:latin typeface="Gotham Narrow Book" pitchFamily="2" charset="0"/>
              </a:rPr>
              <a:t>Hawai</a:t>
            </a:r>
            <a:endParaRPr lang="en-US" sz="1600" dirty="0">
              <a:latin typeface="Gotham Narrow Book" pitchFamily="2" charset="0"/>
            </a:endParaRPr>
          </a:p>
        </p:txBody>
      </p:sp>
      <p:sp>
        <p:nvSpPr>
          <p:cNvPr id="9" name="Text Box 16"/>
          <p:cNvSpPr txBox="1">
            <a:spLocks noChangeArrowheads="1"/>
          </p:cNvSpPr>
          <p:nvPr/>
        </p:nvSpPr>
        <p:spPr bwMode="auto">
          <a:xfrm>
            <a:off x="4499992" y="3186941"/>
            <a:ext cx="288032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sl-SI" sz="1600" b="0" dirty="0" err="1" smtClean="0">
                <a:latin typeface="Gotham Narrow Book" pitchFamily="2" charset="0"/>
              </a:rPr>
              <a:t>Sapphire</a:t>
            </a:r>
            <a:r>
              <a:rPr lang="sl-SI" sz="1600" b="0" dirty="0" smtClean="0">
                <a:latin typeface="Gotham Narrow Book" pitchFamily="2" charset="0"/>
              </a:rPr>
              <a:t> </a:t>
            </a:r>
            <a:r>
              <a:rPr lang="sl-SI" sz="1600" b="0" dirty="0" err="1" smtClean="0">
                <a:latin typeface="Gotham Narrow Book" pitchFamily="2" charset="0"/>
              </a:rPr>
              <a:t>Energy</a:t>
            </a:r>
            <a:r>
              <a:rPr lang="sl-SI" sz="1600" b="0" dirty="0" smtClean="0">
                <a:latin typeface="Gotham Narrow Book" pitchFamily="2" charset="0"/>
              </a:rPr>
              <a:t>, ZDA</a:t>
            </a:r>
            <a:endParaRPr lang="en-US" sz="1600" b="0" dirty="0">
              <a:latin typeface="Gotham Narrow Book" pitchFamily="2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4644007" y="1023858"/>
            <a:ext cx="3528393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noProof="0" smtClean="0"/>
              <a:t>Galerija</a:t>
            </a:r>
            <a:endParaRPr lang="sl-SI" noProof="0"/>
          </a:p>
        </p:txBody>
      </p:sp>
      <p:pic>
        <p:nvPicPr>
          <p:cNvPr id="3" name="Picture 2" descr="http://t3.gstatic.com/images?q=tbn:ANd9GcQfdLVknQGFgXvIBhL7zP4G5GBPJELrpdhS-oBQNrATpnitXY4m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142844" y="1071546"/>
            <a:ext cx="2786082" cy="2185008"/>
          </a:xfrm>
          <a:prstGeom prst="rect">
            <a:avLst/>
          </a:prstGeom>
          <a:noFill/>
        </p:spPr>
      </p:pic>
      <p:pic>
        <p:nvPicPr>
          <p:cNvPr id="4" name="Picture 4" descr="http://t3.gstatic.com/images?q=tbn:ANd9GcTwn-fVpgK2d5_UtLCBwViul54RHnrNJR1ePGPzC_qYNxvYdW49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214282" y="3857628"/>
            <a:ext cx="2928958" cy="2000264"/>
          </a:xfrm>
          <a:prstGeom prst="rect">
            <a:avLst/>
          </a:prstGeom>
          <a:noFill/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>
          <a:xfrm rot="5400000">
            <a:off x="5286380" y="857234"/>
            <a:ext cx="2214578" cy="2643206"/>
          </a:xfrm>
          <a:prstGeom prst="rect">
            <a:avLst/>
          </a:prstGeom>
          <a:noFill/>
          <a:ln/>
        </p:spPr>
      </p:pic>
      <p:pic>
        <p:nvPicPr>
          <p:cNvPr id="6" name="Picture 5" descr="http://t2.gstatic.com/images?q=tbn:ANd9GcQmhfhTSvr6ZiaEJqzr0Q5PN8xoovihoi2i0qu06Etnk-ap2cCd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3071802" y="1071547"/>
            <a:ext cx="1847850" cy="2214578"/>
          </a:xfrm>
          <a:prstGeom prst="rect">
            <a:avLst/>
          </a:prstGeom>
          <a:noFill/>
        </p:spPr>
      </p:pic>
      <p:pic>
        <p:nvPicPr>
          <p:cNvPr id="7" name="Picture 10" descr="http://t1.gstatic.com/images?q=tbn:ANd9GcQJMboR-U3_4_sEImhigoW76qOMmZKhp9uiOznOEY0LEToqSTyS"/>
          <p:cNvPicPr>
            <a:picLocks noChangeAspect="1" noChangeArrowheads="1"/>
          </p:cNvPicPr>
          <p:nvPr/>
        </p:nvPicPr>
        <p:blipFill>
          <a:blip r:embed="rId7" cstate="email"/>
          <a:srcRect/>
          <a:stretch>
            <a:fillRect/>
          </a:stretch>
        </p:blipFill>
        <p:spPr bwMode="auto">
          <a:xfrm>
            <a:off x="3357554" y="3929066"/>
            <a:ext cx="2400300" cy="1905000"/>
          </a:xfrm>
          <a:prstGeom prst="rect">
            <a:avLst/>
          </a:prstGeom>
          <a:noFill/>
        </p:spPr>
      </p:pic>
      <p:pic>
        <p:nvPicPr>
          <p:cNvPr id="8" name="Picture 2" descr="raceway"/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5929323" y="3929066"/>
            <a:ext cx="2571767" cy="1928826"/>
          </a:xfrm>
          <a:prstGeom prst="rect">
            <a:avLst/>
          </a:prstGeom>
          <a:noFill/>
        </p:spPr>
      </p:pic>
      <p:pic>
        <p:nvPicPr>
          <p:cNvPr id="9" name="Picture 16" descr="http://www.celsias.com/media/uploads/admin/Solazyme-2s7c3665.jpg"/>
          <p:cNvPicPr>
            <a:picLocks noChangeAspect="1" noChangeArrowheads="1"/>
          </p:cNvPicPr>
          <p:nvPr/>
        </p:nvPicPr>
        <p:blipFill>
          <a:blip r:embed="rId9" cstate="email"/>
          <a:srcRect/>
          <a:stretch>
            <a:fillRect/>
          </a:stretch>
        </p:blipFill>
        <p:spPr bwMode="auto">
          <a:xfrm>
            <a:off x="7786710" y="1071545"/>
            <a:ext cx="1285916" cy="2214579"/>
          </a:xfrm>
          <a:prstGeom prst="rect">
            <a:avLst/>
          </a:prstGeom>
          <a:noFill/>
        </p:spPr>
      </p:pic>
      <p:sp>
        <p:nvSpPr>
          <p:cNvPr id="10" name="TextBox 9"/>
          <p:cNvSpPr txBox="1"/>
          <p:nvPr/>
        </p:nvSpPr>
        <p:spPr>
          <a:xfrm>
            <a:off x="3786182" y="5791125"/>
            <a:ext cx="17859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l-SI" sz="1600" dirty="0" smtClean="0">
                <a:latin typeface="Gotham Narrow Book" pitchFamily="2" charset="0"/>
              </a:rPr>
              <a:t>NCRIS - </a:t>
            </a:r>
            <a:r>
              <a:rPr lang="sl-SI" sz="1600" dirty="0" err="1" smtClean="0">
                <a:latin typeface="Gotham Narrow Book" pitchFamily="2" charset="0"/>
              </a:rPr>
              <a:t>Australia</a:t>
            </a:r>
            <a:endParaRPr lang="sl-SI" sz="1600" dirty="0">
              <a:latin typeface="Gotham Narrow Book" pitchFamily="2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786578" y="5826750"/>
            <a:ext cx="17859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l-SI" sz="1600" dirty="0" err="1" smtClean="0">
                <a:latin typeface="Gotham Narrow Book" pitchFamily="2" charset="0"/>
              </a:rPr>
              <a:t>AlgEn</a:t>
            </a:r>
            <a:r>
              <a:rPr lang="sl-SI" sz="1600" dirty="0" smtClean="0">
                <a:latin typeface="Gotham Narrow Book" pitchFamily="2" charset="0"/>
              </a:rPr>
              <a:t> - Slovenija</a:t>
            </a:r>
            <a:endParaRPr lang="sl-SI" sz="1600" dirty="0">
              <a:latin typeface="Gotham Narrow Book" pitchFamily="2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714348" y="3214686"/>
            <a:ext cx="17859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l-SI" sz="1600" dirty="0" err="1" smtClean="0">
                <a:latin typeface="Gotham Narrow Book" pitchFamily="2" charset="0"/>
              </a:rPr>
              <a:t>GreenFuel</a:t>
            </a:r>
            <a:r>
              <a:rPr lang="sl-SI" sz="1600" dirty="0" smtClean="0">
                <a:latin typeface="Gotham Narrow Book" pitchFamily="2" charset="0"/>
              </a:rPr>
              <a:t> - ZDA</a:t>
            </a:r>
            <a:endParaRPr lang="sl-SI" sz="1600" dirty="0">
              <a:latin typeface="Gotham Narrow Book" pitchFamily="2" charset="0"/>
            </a:endParaRPr>
          </a:p>
        </p:txBody>
      </p:sp>
      <p:sp>
        <p:nvSpPr>
          <p:cNvPr id="13" name="Pravokotnik 6"/>
          <p:cNvSpPr/>
          <p:nvPr/>
        </p:nvSpPr>
        <p:spPr>
          <a:xfrm>
            <a:off x="5072066" y="3214686"/>
            <a:ext cx="2968521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  <a:defRPr/>
            </a:pPr>
            <a:r>
              <a:rPr lang="de-DE" sz="1600" dirty="0" smtClean="0">
                <a:latin typeface="Gotham Narrow Book" pitchFamily="2" charset="0"/>
              </a:rPr>
              <a:t>Klötze (</a:t>
            </a:r>
            <a:r>
              <a:rPr lang="sl-SI" sz="1600" dirty="0" err="1" smtClean="0">
                <a:latin typeface="Gotham Narrow Book" pitchFamily="2" charset="0"/>
              </a:rPr>
              <a:t>Roquette</a:t>
            </a:r>
            <a:r>
              <a:rPr lang="de-DE" sz="1600" dirty="0" smtClean="0">
                <a:latin typeface="Gotham Narrow Book" pitchFamily="2" charset="0"/>
              </a:rPr>
              <a:t>)</a:t>
            </a:r>
            <a:r>
              <a:rPr lang="sl-SI" sz="1600" dirty="0" smtClean="0">
                <a:latin typeface="Gotham Narrow Book" pitchFamily="2" charset="0"/>
              </a:rPr>
              <a:t> - Nemčija</a:t>
            </a:r>
            <a:endParaRPr lang="en-US" sz="1600" dirty="0">
              <a:latin typeface="Gotham Narrow Book" pitchFamily="2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857224" y="5791125"/>
            <a:ext cx="17859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l-SI" sz="1600" dirty="0" err="1" smtClean="0">
                <a:latin typeface="Gotham Narrow Book" pitchFamily="2" charset="0"/>
              </a:rPr>
              <a:t>AzCATI</a:t>
            </a:r>
            <a:r>
              <a:rPr lang="sl-SI" sz="1600" dirty="0" smtClean="0">
                <a:latin typeface="Gotham Narrow Book" pitchFamily="2" charset="0"/>
              </a:rPr>
              <a:t> - ZDA</a:t>
            </a:r>
            <a:endParaRPr lang="sl-SI" sz="1600" dirty="0">
              <a:latin typeface="Gotham Narrow Book" pitchFamily="2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286116" y="3214686"/>
            <a:ext cx="17859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l-SI" sz="1600" dirty="0" err="1" smtClean="0">
                <a:latin typeface="Gotham Narrow Book" pitchFamily="2" charset="0"/>
              </a:rPr>
              <a:t>AlgaIn</a:t>
            </a:r>
            <a:r>
              <a:rPr lang="sl-SI" sz="1600" dirty="0" smtClean="0">
                <a:latin typeface="Gotham Narrow Book" pitchFamily="2" charset="0"/>
              </a:rPr>
              <a:t> - Italija</a:t>
            </a:r>
            <a:endParaRPr lang="sl-SI" sz="1600" dirty="0">
              <a:latin typeface="Gotham Narrow Book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noProof="0" smtClean="0"/>
              <a:t>Galerija</a:t>
            </a:r>
            <a:endParaRPr lang="sl-SI" noProof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0525" y="1268760"/>
            <a:ext cx="2159267" cy="1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1268760"/>
            <a:ext cx="2159267" cy="1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http://t3.gstatic.com/images?q=tbn:ANd9GcSNMlsUhCkU2K67Ccu8UVeQ5gbt7h9X0yL7puCv6vkv50L5Aj3PAQ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5508104" y="1268760"/>
            <a:ext cx="1512000" cy="1620000"/>
          </a:xfrm>
          <a:prstGeom prst="rect">
            <a:avLst/>
          </a:prstGeom>
          <a:noFill/>
        </p:spPr>
      </p:pic>
      <p:pic>
        <p:nvPicPr>
          <p:cNvPr id="6" name="Picture 2" descr="http://www.nasa.gov/centers/ames/images/content/637960main_omega_systembenefits_diagram_full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539552" y="3429000"/>
            <a:ext cx="2160000" cy="1620000"/>
          </a:xfrm>
          <a:prstGeom prst="rect">
            <a:avLst/>
          </a:prstGeom>
          <a:noFill/>
        </p:spPr>
      </p:pic>
      <p:pic>
        <p:nvPicPr>
          <p:cNvPr id="25602" name="Picture 2" descr="http://www.nasa.gov/centers/ames/images/content/639235main_omega_pbrprototype_800-600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43808" y="3429000"/>
            <a:ext cx="2160000" cy="1620000"/>
          </a:xfrm>
          <a:prstGeom prst="rect">
            <a:avLst/>
          </a:prstGeom>
          <a:noFill/>
        </p:spPr>
      </p:pic>
      <p:pic>
        <p:nvPicPr>
          <p:cNvPr id="25604" name="Picture 4" descr="AlgaeFutureCover9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148064" y="3429000"/>
            <a:ext cx="2685789" cy="162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noProof="0" smtClean="0"/>
              <a:t>Kje smo mi</a:t>
            </a:r>
            <a:endParaRPr lang="sl-SI" noProof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l-SI" noProof="0" smtClean="0"/>
              <a:t>V EU se z algnimi tehnologijami ukvarja &lt;100 skupin</a:t>
            </a:r>
          </a:p>
          <a:p>
            <a:r>
              <a:rPr lang="sl-SI" noProof="0" smtClean="0"/>
              <a:t>3 veliki FP7 Energy projekti (AllGas, BioFat, InteSusAl)</a:t>
            </a:r>
          </a:p>
          <a:p>
            <a:r>
              <a:rPr lang="sl-SI" noProof="0" smtClean="0"/>
              <a:t>10-20 skupin je aktivnih na področju alg in (komunalnih) odpadnih vod</a:t>
            </a:r>
          </a:p>
          <a:p>
            <a:r>
              <a:rPr lang="sl-SI" noProof="0" smtClean="0"/>
              <a:t>3-5 skupin: Alge – Bioplin (BFC, Aqualia, Fraunhofer, …)</a:t>
            </a:r>
          </a:p>
          <a:p>
            <a:r>
              <a:rPr lang="sl-SI" noProof="0" smtClean="0"/>
              <a:t>AlgaeBioGas je </a:t>
            </a:r>
            <a:r>
              <a:rPr lang="sl-SI" b="1" noProof="0" smtClean="0"/>
              <a:t>edina zunanja instalacija </a:t>
            </a:r>
            <a:r>
              <a:rPr lang="sl-SI" noProof="0" smtClean="0"/>
              <a:t>te velikosti</a:t>
            </a:r>
          </a:p>
          <a:p>
            <a:endParaRPr lang="sl-SI" noProof="0" smtClean="0"/>
          </a:p>
          <a:p>
            <a:r>
              <a:rPr lang="sl-SI" noProof="0" smtClean="0"/>
              <a:t>AlgEn je ustanovni partner EABA</a:t>
            </a:r>
          </a:p>
          <a:p>
            <a:r>
              <a:rPr lang="sl-SI" noProof="0" smtClean="0"/>
              <a:t>Vabila v nove projekte</a:t>
            </a:r>
          </a:p>
          <a:p>
            <a:r>
              <a:rPr lang="sl-SI" noProof="0" smtClean="0"/>
              <a:t>Obiski morebitnih kupcev</a:t>
            </a:r>
            <a:endParaRPr lang="sl-SI" noProof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noProof="0" smtClean="0"/>
              <a:t>AlgaeBioGas - predpriprava</a:t>
            </a:r>
            <a:endParaRPr lang="sl-SI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5050904" cy="4525963"/>
          </a:xfrm>
        </p:spPr>
        <p:txBody>
          <a:bodyPr/>
          <a:lstStyle/>
          <a:p>
            <a:r>
              <a:rPr lang="sl-SI" noProof="0" smtClean="0"/>
              <a:t>Laboratorijski projekti 2010-2012</a:t>
            </a:r>
          </a:p>
          <a:p>
            <a:r>
              <a:rPr lang="sl-SI" noProof="0" smtClean="0"/>
              <a:t>Projekt bioplin – alge – hidroponika (Biotehnična fakulteta)</a:t>
            </a:r>
          </a:p>
          <a:p>
            <a:r>
              <a:rPr lang="sl-SI" noProof="0" smtClean="0"/>
              <a:t>Pilotski projekt obdelave odpadne vode v Tovarni papirja Goričane</a:t>
            </a:r>
          </a:p>
          <a:p>
            <a:r>
              <a:rPr lang="sl-SI" noProof="0" smtClean="0"/>
              <a:t>Gojenje spiruline za hrano</a:t>
            </a:r>
            <a:endParaRPr lang="sl-SI" noProof="0"/>
          </a:p>
        </p:txBody>
      </p:sp>
      <p:pic>
        <p:nvPicPr>
          <p:cNvPr id="4" name="Picture 8" descr="20111102_Koto_2 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692696"/>
            <a:ext cx="1646470" cy="10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2320" y="692696"/>
            <a:ext cx="1439009" cy="10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6" descr="DSC01639-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1988960"/>
            <a:ext cx="2516224" cy="10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5796136" y="3213096"/>
            <a:ext cx="1440116" cy="10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7" cstate="email"/>
          <a:srcRect/>
          <a:stretch>
            <a:fillRect/>
          </a:stretch>
        </p:blipFill>
        <p:spPr bwMode="auto">
          <a:xfrm>
            <a:off x="7452320" y="3213096"/>
            <a:ext cx="1440000" cy="10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6952193" y="4545124"/>
            <a:ext cx="810000" cy="10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362854" y="4545124"/>
            <a:ext cx="1323147" cy="10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8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028384" y="4545124"/>
            <a:ext cx="900000" cy="10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" descr="Suha spirulina Algica"/>
          <p:cNvPicPr>
            <a:picLocks noChangeAspect="1" noChangeArrowheads="1"/>
          </p:cNvPicPr>
          <p:nvPr/>
        </p:nvPicPr>
        <p:blipFill>
          <a:blip r:embed="rId11" cstate="email"/>
          <a:srcRect/>
          <a:stretch>
            <a:fillRect/>
          </a:stretch>
        </p:blipFill>
        <p:spPr bwMode="auto">
          <a:xfrm>
            <a:off x="899592" y="4545124"/>
            <a:ext cx="784687" cy="1080000"/>
          </a:xfrm>
          <a:prstGeom prst="rect">
            <a:avLst/>
          </a:prstGeom>
          <a:noFill/>
        </p:spPr>
      </p:pic>
      <p:pic>
        <p:nvPicPr>
          <p:cNvPr id="13" name="Picture 2" descr="E:\AlgEn\slike\2012_litijska\litijska\2012-06-22 18.20.07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950471" y="4545124"/>
            <a:ext cx="1439999" cy="1080000"/>
          </a:xfrm>
          <a:prstGeom prst="rect">
            <a:avLst/>
          </a:prstGeom>
          <a:noFill/>
        </p:spPr>
      </p:pic>
      <p:pic>
        <p:nvPicPr>
          <p:cNvPr id="14" name="Picture 3" descr="E:\AlgEn\slike\2012_litijska\litijska\2012-06-27 18.28.52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656662" y="4545124"/>
            <a:ext cx="1440000" cy="108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noProof="0" smtClean="0"/>
              <a:t>AlgaeBiogas – ekonomske in okoljske prednosti</a:t>
            </a:r>
            <a:endParaRPr lang="sl-SI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sl-SI" sz="2000" b="1" noProof="0" dirty="0" smtClean="0"/>
              <a:t>Ponovna izraba </a:t>
            </a:r>
            <a:r>
              <a:rPr lang="sl-SI" sz="2000" b="1" noProof="0" dirty="0" err="1" smtClean="0"/>
              <a:t>nutrientov</a:t>
            </a:r>
            <a:r>
              <a:rPr lang="sl-SI" sz="2000" b="1" noProof="0" dirty="0" smtClean="0"/>
              <a:t> in CO</a:t>
            </a:r>
            <a:r>
              <a:rPr lang="sl-SI" sz="2000" b="1" baseline="-25000" noProof="0" dirty="0" smtClean="0"/>
              <a:t>2</a:t>
            </a:r>
            <a:r>
              <a:rPr lang="sl-SI" sz="2000" noProof="0" dirty="0" smtClean="0"/>
              <a:t> - znižuje okoljsko obremenitev.</a:t>
            </a:r>
          </a:p>
          <a:p>
            <a:pPr eaLnBrk="1" hangingPunct="1">
              <a:lnSpc>
                <a:spcPct val="80000"/>
              </a:lnSpc>
            </a:pPr>
            <a:r>
              <a:rPr lang="sl-SI" sz="2000" noProof="0" dirty="0" err="1" smtClean="0"/>
              <a:t>Algno</a:t>
            </a:r>
            <a:r>
              <a:rPr lang="sl-SI" sz="2000" noProof="0" dirty="0" smtClean="0"/>
              <a:t> bakterijska obdelava </a:t>
            </a:r>
            <a:r>
              <a:rPr lang="sl-SI" sz="2000" noProof="0" dirty="0" err="1" smtClean="0"/>
              <a:t>digestata</a:t>
            </a:r>
            <a:r>
              <a:rPr lang="sl-SI" sz="2000" noProof="0" dirty="0" smtClean="0"/>
              <a:t> </a:t>
            </a:r>
            <a:r>
              <a:rPr lang="sl-SI" sz="2000" b="1" noProof="0" dirty="0" smtClean="0"/>
              <a:t>znižuje energetsko porabo in emisije CO</a:t>
            </a:r>
            <a:r>
              <a:rPr lang="sl-SI" sz="2000" b="1" baseline="-25000" noProof="0" dirty="0" smtClean="0"/>
              <a:t>2</a:t>
            </a:r>
            <a:r>
              <a:rPr lang="sl-SI" sz="2000" noProof="0" dirty="0" smtClean="0"/>
              <a:t> pri obdelavi </a:t>
            </a:r>
            <a:r>
              <a:rPr lang="sl-SI" sz="2000" noProof="0" dirty="0" err="1" smtClean="0"/>
              <a:t>digestata</a:t>
            </a:r>
            <a:r>
              <a:rPr lang="sl-SI" sz="2000" noProof="0" dirty="0" smtClean="0"/>
              <a:t> kot odpadne vode.</a:t>
            </a:r>
          </a:p>
          <a:p>
            <a:pPr eaLnBrk="1" hangingPunct="1">
              <a:lnSpc>
                <a:spcPct val="80000"/>
              </a:lnSpc>
            </a:pPr>
            <a:r>
              <a:rPr lang="sl-SI" sz="2000" noProof="0" dirty="0" smtClean="0"/>
              <a:t>Obdelava tekočega dela </a:t>
            </a:r>
            <a:r>
              <a:rPr lang="sl-SI" sz="2000" noProof="0" dirty="0" err="1" smtClean="0"/>
              <a:t>digestata</a:t>
            </a:r>
            <a:r>
              <a:rPr lang="sl-SI" sz="2000" noProof="0" dirty="0" smtClean="0"/>
              <a:t> rešuje </a:t>
            </a:r>
            <a:r>
              <a:rPr lang="sl-SI" sz="2000" b="1" noProof="0" dirty="0" smtClean="0"/>
              <a:t>logistične, agrotehnične in okoljske težave </a:t>
            </a:r>
            <a:r>
              <a:rPr lang="sl-SI" sz="2000" noProof="0" dirty="0" err="1" smtClean="0"/>
              <a:t>bioplinarjev</a:t>
            </a:r>
            <a:r>
              <a:rPr lang="sl-SI" sz="2000" noProof="0" dirty="0" smtClean="0"/>
              <a:t>.</a:t>
            </a:r>
          </a:p>
          <a:p>
            <a:pPr eaLnBrk="1" hangingPunct="1">
              <a:lnSpc>
                <a:spcPct val="80000"/>
              </a:lnSpc>
            </a:pPr>
            <a:r>
              <a:rPr lang="sl-SI" sz="2000" noProof="0" dirty="0" smtClean="0"/>
              <a:t>Koristno izrabimo </a:t>
            </a:r>
            <a:r>
              <a:rPr lang="sl-SI" sz="2000" b="1" noProof="0" dirty="0" smtClean="0"/>
              <a:t>odvečno toploto</a:t>
            </a:r>
            <a:r>
              <a:rPr lang="sl-SI" sz="2000" noProof="0" dirty="0" smtClean="0"/>
              <a:t> </a:t>
            </a:r>
            <a:r>
              <a:rPr lang="sl-SI" sz="2000" noProof="0" dirty="0" err="1" smtClean="0"/>
              <a:t>bioplinarn</a:t>
            </a:r>
            <a:r>
              <a:rPr lang="sl-SI" sz="2000" noProof="0" dirty="0" smtClean="0"/>
              <a:t>.</a:t>
            </a:r>
          </a:p>
          <a:p>
            <a:pPr eaLnBrk="1" hangingPunct="1">
              <a:lnSpc>
                <a:spcPct val="80000"/>
              </a:lnSpc>
            </a:pPr>
            <a:r>
              <a:rPr lang="sl-SI" sz="2000" noProof="0" dirty="0" smtClean="0"/>
              <a:t>Alge kot surovina za proizvodnjo bioplina lahko </a:t>
            </a:r>
            <a:r>
              <a:rPr lang="sl-SI" sz="2000" b="1" noProof="0" dirty="0" smtClean="0"/>
              <a:t>nadomestijo del energetskih pridelkov</a:t>
            </a:r>
            <a:r>
              <a:rPr lang="sl-SI" sz="2000" noProof="0" dirty="0" smtClean="0"/>
              <a:t>, ki na kmetijskih površinah tekmujejo s pridelavo hrane.</a:t>
            </a:r>
          </a:p>
          <a:p>
            <a:pPr eaLnBrk="1" hangingPunct="1">
              <a:lnSpc>
                <a:spcPct val="80000"/>
              </a:lnSpc>
            </a:pPr>
            <a:r>
              <a:rPr lang="sl-SI" sz="2000" noProof="0" dirty="0" smtClean="0"/>
              <a:t>Uporaba </a:t>
            </a:r>
            <a:r>
              <a:rPr lang="sl-SI" sz="2000" noProof="0" dirty="0" err="1" smtClean="0"/>
              <a:t>algne</a:t>
            </a:r>
            <a:r>
              <a:rPr lang="sl-SI" sz="2000" noProof="0" dirty="0" smtClean="0"/>
              <a:t> biomase za bioplin omogoča dodatno </a:t>
            </a:r>
            <a:r>
              <a:rPr lang="sl-SI" sz="2000" b="1" noProof="0" dirty="0" smtClean="0"/>
              <a:t>fleksibilnost pri uporabi komplementarnih substratov</a:t>
            </a:r>
            <a:r>
              <a:rPr lang="sl-SI" sz="2000" noProof="0" dirty="0" smtClean="0"/>
              <a:t>.</a:t>
            </a:r>
          </a:p>
          <a:p>
            <a:pPr eaLnBrk="1" hangingPunct="1">
              <a:lnSpc>
                <a:spcPct val="80000"/>
              </a:lnSpc>
            </a:pPr>
            <a:r>
              <a:rPr lang="sl-SI" sz="2000" noProof="0" dirty="0" smtClean="0"/>
              <a:t>Pridelano </a:t>
            </a:r>
            <a:r>
              <a:rPr lang="sl-SI" sz="2000" noProof="0" dirty="0" err="1" smtClean="0"/>
              <a:t>algno</a:t>
            </a:r>
            <a:r>
              <a:rPr lang="sl-SI" sz="2000" noProof="0" dirty="0" smtClean="0"/>
              <a:t> biomaso lahko izrabljamo za </a:t>
            </a:r>
            <a:r>
              <a:rPr lang="sl-SI" sz="2000" b="1" noProof="0" dirty="0" err="1" smtClean="0"/>
              <a:t>biognojila</a:t>
            </a:r>
            <a:r>
              <a:rPr lang="sl-SI" sz="2000" b="1" noProof="0" dirty="0" smtClean="0"/>
              <a:t>, živalsko krmo,    </a:t>
            </a:r>
            <a:r>
              <a:rPr lang="sl-SI" sz="2000" b="1" noProof="0" dirty="0" err="1" smtClean="0"/>
              <a:t>bioplastiko</a:t>
            </a:r>
            <a:r>
              <a:rPr lang="sl-SI" sz="2000" noProof="0" dirty="0" smtClean="0"/>
              <a:t>, morda celo </a:t>
            </a:r>
            <a:r>
              <a:rPr lang="sl-SI" sz="2000" b="1" noProof="0" dirty="0" err="1" smtClean="0"/>
              <a:t>biogoriva</a:t>
            </a:r>
            <a:r>
              <a:rPr lang="sl-SI" sz="2000" b="1" noProof="0" dirty="0" smtClean="0"/>
              <a:t>,</a:t>
            </a:r>
            <a:r>
              <a:rPr lang="sl-SI" sz="2000" noProof="0" dirty="0" smtClean="0"/>
              <a:t> ...</a:t>
            </a:r>
          </a:p>
          <a:p>
            <a:pPr eaLnBrk="1" hangingPunct="1">
              <a:lnSpc>
                <a:spcPct val="80000"/>
              </a:lnSpc>
            </a:pPr>
            <a:r>
              <a:rPr lang="sl-SI" sz="2000" noProof="0" dirty="0" err="1" smtClean="0"/>
              <a:t>Algna</a:t>
            </a:r>
            <a:r>
              <a:rPr lang="sl-SI" sz="2000" noProof="0" dirty="0" smtClean="0"/>
              <a:t> obdelava zmanjša neprijetne vonjave.</a:t>
            </a:r>
          </a:p>
          <a:p>
            <a:endParaRPr lang="sl-SI" sz="2000" noProof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noProof="0" smtClean="0"/>
              <a:t>Raziskave in demonstriranje</a:t>
            </a:r>
            <a:endParaRPr lang="sl-SI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l-SI" sz="2000" noProof="0" dirty="0" smtClean="0"/>
              <a:t>prikaz delovanja tehnologije in spremljanje procesa v različnih obratovalnih načinih v pilotnem merilu</a:t>
            </a:r>
          </a:p>
          <a:p>
            <a:r>
              <a:rPr lang="sl-SI" sz="2000" noProof="0" dirty="0" smtClean="0"/>
              <a:t>izdelava celovite okoljske analize (LCA)</a:t>
            </a:r>
          </a:p>
          <a:p>
            <a:r>
              <a:rPr lang="sl-SI" sz="2000" noProof="0" dirty="0" smtClean="0"/>
              <a:t>možnosti za nove proizvode iz </a:t>
            </a:r>
            <a:r>
              <a:rPr lang="sl-SI" sz="2000" noProof="0" dirty="0" err="1" smtClean="0"/>
              <a:t>algne</a:t>
            </a:r>
            <a:r>
              <a:rPr lang="sl-SI" sz="2000" noProof="0" dirty="0" smtClean="0"/>
              <a:t> biomase</a:t>
            </a:r>
          </a:p>
          <a:p>
            <a:r>
              <a:rPr lang="sl-SI" sz="2000" noProof="0" dirty="0" smtClean="0"/>
              <a:t>ogledi Demonstracijskega centra</a:t>
            </a:r>
          </a:p>
          <a:p>
            <a:r>
              <a:rPr lang="sl-SI" sz="2000" noProof="0" dirty="0" smtClean="0"/>
              <a:t>preizkus </a:t>
            </a:r>
            <a:r>
              <a:rPr lang="sl-SI" sz="2000" noProof="0" dirty="0" err="1" smtClean="0"/>
              <a:t>digestatov</a:t>
            </a:r>
            <a:r>
              <a:rPr lang="sl-SI" sz="2000" noProof="0" dirty="0" smtClean="0"/>
              <a:t> iz različnih </a:t>
            </a:r>
            <a:r>
              <a:rPr lang="sl-SI" sz="2000" noProof="0" dirty="0" err="1" smtClean="0"/>
              <a:t>bioplinarn</a:t>
            </a:r>
            <a:r>
              <a:rPr lang="sl-SI" sz="2000" noProof="0" dirty="0" smtClean="0"/>
              <a:t> </a:t>
            </a:r>
          </a:p>
          <a:p>
            <a:endParaRPr lang="sl-SI" sz="2000" noProof="0" dirty="0" smtClean="0"/>
          </a:p>
          <a:p>
            <a:r>
              <a:rPr lang="sl-SI" sz="2000" noProof="0" dirty="0" smtClean="0"/>
              <a:t>z demonstriranjem potencialnim uporabnikom želimo razviti trg za to tehnologijo (in zavzeti mesto vodilnega ponudnika)</a:t>
            </a:r>
          </a:p>
          <a:p>
            <a:r>
              <a:rPr lang="sl-SI" sz="2000" noProof="0" dirty="0" smtClean="0"/>
              <a:t>V EU je 15000 </a:t>
            </a:r>
            <a:r>
              <a:rPr lang="sl-SI" sz="2000" noProof="0" dirty="0" err="1" smtClean="0"/>
              <a:t>bioplinarn</a:t>
            </a:r>
            <a:r>
              <a:rPr lang="sl-SI" sz="2000" noProof="0" dirty="0" smtClean="0"/>
              <a:t> za AlgaeBioGas je primernih ~1500 </a:t>
            </a:r>
            <a:r>
              <a:rPr lang="sl-SI" sz="2000" noProof="0" dirty="0" smtClean="0">
                <a:sym typeface="Wingdings" pitchFamily="2" charset="2"/>
              </a:rPr>
              <a:t> v 10 letih želimo s partnerji prodati 500-1000 instalacij</a:t>
            </a:r>
            <a:endParaRPr lang="sl-SI" sz="2000" noProof="0" dirty="0" smtClean="0"/>
          </a:p>
          <a:p>
            <a:pPr>
              <a:buNone/>
            </a:pPr>
            <a:endParaRPr lang="sl-SI" sz="2000" noProof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noProof="0" smtClean="0"/>
              <a:t>Demonstracijski center</a:t>
            </a:r>
            <a:endParaRPr lang="sl-SI" noProof="0"/>
          </a:p>
        </p:txBody>
      </p:sp>
      <p:grpSp>
        <p:nvGrpSpPr>
          <p:cNvPr id="5" name="Group 4"/>
          <p:cNvGrpSpPr/>
          <p:nvPr/>
        </p:nvGrpSpPr>
        <p:grpSpPr>
          <a:xfrm>
            <a:off x="1511273" y="617176"/>
            <a:ext cx="5581565" cy="5260096"/>
            <a:chOff x="1303273" y="0"/>
            <a:chExt cx="6543752" cy="6858000"/>
          </a:xfrm>
        </p:grpSpPr>
        <p:pic>
          <p:nvPicPr>
            <p:cNvPr id="6" name="Picture 5" descr="technical_lowres.gif"/>
            <p:cNvPicPr>
              <a:picLocks noChangeAspect="1"/>
            </p:cNvPicPr>
            <p:nvPr/>
          </p:nvPicPr>
          <p:blipFill>
            <a:blip r:embed="rId3" cstate="screen"/>
            <a:stretch>
              <a:fillRect/>
            </a:stretch>
          </p:blipFill>
          <p:spPr>
            <a:xfrm>
              <a:off x="1303273" y="0"/>
              <a:ext cx="6537454" cy="6858000"/>
            </a:xfrm>
            <a:prstGeom prst="rect">
              <a:avLst/>
            </a:prstGeom>
          </p:spPr>
        </p:pic>
        <p:sp>
          <p:nvSpPr>
            <p:cNvPr id="7" name="Rectangle 6"/>
            <p:cNvSpPr/>
            <p:nvPr/>
          </p:nvSpPr>
          <p:spPr>
            <a:xfrm>
              <a:off x="6294063" y="694991"/>
              <a:ext cx="1552962" cy="1555383"/>
            </a:xfrm>
            <a:prstGeom prst="rect">
              <a:avLst/>
            </a:prstGeom>
            <a:solidFill>
              <a:srgbClr val="FFFF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6039307" y="1191795"/>
              <a:ext cx="254615" cy="1968004"/>
            </a:xfrm>
            <a:prstGeom prst="rect">
              <a:avLst/>
            </a:prstGeom>
            <a:solidFill>
              <a:srgbClr val="FFFF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5786663" y="2587857"/>
              <a:ext cx="254615" cy="568411"/>
            </a:xfrm>
            <a:prstGeom prst="rect">
              <a:avLst/>
            </a:prstGeom>
            <a:solidFill>
              <a:srgbClr val="FFFF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459412" y="631370"/>
              <a:ext cx="3569788" cy="500743"/>
            </a:xfrm>
            <a:prstGeom prst="rect">
              <a:avLst/>
            </a:prstGeom>
            <a:solidFill>
              <a:srgbClr val="C0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459412" y="1132122"/>
              <a:ext cx="238759" cy="2296878"/>
            </a:xfrm>
            <a:prstGeom prst="rect">
              <a:avLst/>
            </a:prstGeom>
            <a:solidFill>
              <a:srgbClr val="C0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3908696" y="4586423"/>
              <a:ext cx="547922" cy="116206"/>
            </a:xfrm>
            <a:prstGeom prst="rect">
              <a:avLst/>
            </a:prstGeom>
            <a:solidFill>
              <a:srgbClr val="C0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4452983" y="4180116"/>
              <a:ext cx="1353601" cy="1219199"/>
            </a:xfrm>
            <a:prstGeom prst="rect">
              <a:avLst/>
            </a:prstGeom>
            <a:solidFill>
              <a:srgbClr val="C0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3799114" y="3429000"/>
              <a:ext cx="108857" cy="1273629"/>
            </a:xfrm>
            <a:prstGeom prst="rect">
              <a:avLst/>
            </a:prstGeom>
            <a:solidFill>
              <a:srgbClr val="C0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1698898" y="3243943"/>
              <a:ext cx="2209073" cy="185057"/>
            </a:xfrm>
            <a:prstGeom prst="rect">
              <a:avLst/>
            </a:prstGeom>
            <a:solidFill>
              <a:srgbClr val="C0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3767184" y="5399313"/>
              <a:ext cx="3863702" cy="1458687"/>
            </a:xfrm>
            <a:prstGeom prst="rect">
              <a:avLst/>
            </a:prstGeom>
            <a:solidFill>
              <a:srgbClr val="C0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2543977" y="1556998"/>
              <a:ext cx="2181641" cy="579040"/>
            </a:xfrm>
            <a:prstGeom prst="rect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2750515" y="2133667"/>
              <a:ext cx="373075" cy="1114281"/>
            </a:xfrm>
            <a:prstGeom prst="rect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3123590" y="3160166"/>
              <a:ext cx="4667097" cy="87783"/>
            </a:xfrm>
            <a:prstGeom prst="rect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7272524" y="3891686"/>
              <a:ext cx="518163" cy="107884"/>
            </a:xfrm>
            <a:prstGeom prst="rect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21" name="Rectangle 20"/>
            <p:cNvSpPr/>
            <p:nvPr/>
          </p:nvSpPr>
          <p:spPr>
            <a:xfrm>
              <a:off x="6788519" y="4504931"/>
              <a:ext cx="731507" cy="293840"/>
            </a:xfrm>
            <a:prstGeom prst="rect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22" name="Rectangle 21"/>
            <p:cNvSpPr/>
            <p:nvPr/>
          </p:nvSpPr>
          <p:spPr>
            <a:xfrm>
              <a:off x="7680960" y="3240634"/>
              <a:ext cx="109727" cy="651052"/>
            </a:xfrm>
            <a:prstGeom prst="rect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23" name="Rectangle 22"/>
            <p:cNvSpPr/>
            <p:nvPr/>
          </p:nvSpPr>
          <p:spPr>
            <a:xfrm>
              <a:off x="7271309" y="4000179"/>
              <a:ext cx="248717" cy="505984"/>
            </a:xfrm>
            <a:prstGeom prst="rect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24" name="Rectangle 23"/>
            <p:cNvSpPr/>
            <p:nvPr/>
          </p:nvSpPr>
          <p:spPr>
            <a:xfrm>
              <a:off x="4725619" y="1733702"/>
              <a:ext cx="1331368" cy="102413"/>
            </a:xfrm>
            <a:prstGeom prst="rect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25" name="Rectangle 24"/>
            <p:cNvSpPr/>
            <p:nvPr/>
          </p:nvSpPr>
          <p:spPr>
            <a:xfrm>
              <a:off x="4633981" y="2920161"/>
              <a:ext cx="1105808" cy="89030"/>
            </a:xfrm>
            <a:prstGeom prst="rect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26" name="Rectangle 25"/>
            <p:cNvSpPr/>
            <p:nvPr/>
          </p:nvSpPr>
          <p:spPr>
            <a:xfrm>
              <a:off x="4633981" y="2136039"/>
              <a:ext cx="91300" cy="784227"/>
            </a:xfrm>
            <a:prstGeom prst="rect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27" name="Rectangle 26"/>
            <p:cNvSpPr/>
            <p:nvPr/>
          </p:nvSpPr>
          <p:spPr>
            <a:xfrm>
              <a:off x="3283915" y="2133667"/>
              <a:ext cx="1157456" cy="1022842"/>
            </a:xfrm>
            <a:prstGeom prst="rect">
              <a:avLst/>
            </a:prstGeom>
            <a:solidFill>
              <a:srgbClr val="0070C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28" name="Rectangle 27"/>
            <p:cNvSpPr/>
            <p:nvPr/>
          </p:nvSpPr>
          <p:spPr>
            <a:xfrm>
              <a:off x="3293668" y="1576492"/>
              <a:ext cx="345644" cy="559546"/>
            </a:xfrm>
            <a:prstGeom prst="rect">
              <a:avLst/>
            </a:prstGeom>
            <a:solidFill>
              <a:srgbClr val="0070C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29" name="Rectangle 28"/>
            <p:cNvSpPr/>
            <p:nvPr/>
          </p:nvSpPr>
          <p:spPr>
            <a:xfrm>
              <a:off x="4877527" y="1425324"/>
              <a:ext cx="345526" cy="249857"/>
            </a:xfrm>
            <a:prstGeom prst="rect">
              <a:avLst/>
            </a:prstGeom>
            <a:solidFill>
              <a:srgbClr val="FFC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30" name="Rectangle 29"/>
            <p:cNvSpPr/>
            <p:nvPr/>
          </p:nvSpPr>
          <p:spPr>
            <a:xfrm>
              <a:off x="4877527" y="2631084"/>
              <a:ext cx="345526" cy="249857"/>
            </a:xfrm>
            <a:prstGeom prst="rect">
              <a:avLst/>
            </a:prstGeom>
            <a:solidFill>
              <a:srgbClr val="FFC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31" name="Rectangle 30"/>
            <p:cNvSpPr/>
            <p:nvPr/>
          </p:nvSpPr>
          <p:spPr>
            <a:xfrm>
              <a:off x="1306286" y="3883231"/>
              <a:ext cx="985652" cy="748146"/>
            </a:xfrm>
            <a:prstGeom prst="rect">
              <a:avLst/>
            </a:prstGeom>
            <a:solidFill>
              <a:srgbClr val="00B0F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Rectangle 31"/>
            <p:cNvSpPr/>
            <p:nvPr/>
          </p:nvSpPr>
          <p:spPr>
            <a:xfrm>
              <a:off x="1710046" y="1140031"/>
              <a:ext cx="581892" cy="2741246"/>
            </a:xfrm>
            <a:prstGeom prst="rect">
              <a:avLst/>
            </a:prstGeom>
            <a:solidFill>
              <a:srgbClr val="00B0F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2289945" y="1138056"/>
              <a:ext cx="2490355" cy="429487"/>
            </a:xfrm>
            <a:prstGeom prst="rect">
              <a:avLst/>
            </a:prstGeom>
            <a:solidFill>
              <a:srgbClr val="00B0F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4773239" y="1664690"/>
              <a:ext cx="1232145" cy="54663"/>
            </a:xfrm>
            <a:prstGeom prst="rect">
              <a:avLst/>
            </a:prstGeom>
            <a:solidFill>
              <a:srgbClr val="00B0F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5" name="Rectangle 34"/>
            <p:cNvSpPr/>
            <p:nvPr/>
          </p:nvSpPr>
          <p:spPr>
            <a:xfrm>
              <a:off x="4699025" y="1562894"/>
              <a:ext cx="81275" cy="177643"/>
            </a:xfrm>
            <a:prstGeom prst="rect">
              <a:avLst/>
            </a:prstGeom>
            <a:solidFill>
              <a:srgbClr val="00B0F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Rectangle 35"/>
            <p:cNvSpPr/>
            <p:nvPr/>
          </p:nvSpPr>
          <p:spPr>
            <a:xfrm>
              <a:off x="4734580" y="1740011"/>
              <a:ext cx="45719" cy="1176184"/>
            </a:xfrm>
            <a:prstGeom prst="rect">
              <a:avLst/>
            </a:prstGeom>
            <a:solidFill>
              <a:srgbClr val="00B0F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7" name="Rectangle 36"/>
            <p:cNvSpPr/>
            <p:nvPr/>
          </p:nvSpPr>
          <p:spPr>
            <a:xfrm>
              <a:off x="4780868" y="2870297"/>
              <a:ext cx="942076" cy="45898"/>
            </a:xfrm>
            <a:prstGeom prst="rect">
              <a:avLst/>
            </a:prstGeom>
            <a:solidFill>
              <a:srgbClr val="00B0F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" name="Rectangle 37"/>
            <p:cNvSpPr/>
            <p:nvPr/>
          </p:nvSpPr>
          <p:spPr>
            <a:xfrm>
              <a:off x="5913591" y="1412201"/>
              <a:ext cx="91794" cy="254783"/>
            </a:xfrm>
            <a:prstGeom prst="rect">
              <a:avLst/>
            </a:prstGeom>
            <a:solidFill>
              <a:srgbClr val="00B0F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Rectangle 38"/>
            <p:cNvSpPr/>
            <p:nvPr/>
          </p:nvSpPr>
          <p:spPr>
            <a:xfrm>
              <a:off x="5631678" y="2616839"/>
              <a:ext cx="91794" cy="254783"/>
            </a:xfrm>
            <a:prstGeom prst="rect">
              <a:avLst/>
            </a:prstGeom>
            <a:solidFill>
              <a:srgbClr val="00B0F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noProof="0" smtClean="0"/>
              <a:t>Lokacija</a:t>
            </a:r>
            <a:endParaRPr lang="sl-SI" noProof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926180" y="1124744"/>
            <a:ext cx="5291640" cy="50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Straight Arrow Connector 4"/>
          <p:cNvCxnSpPr/>
          <p:nvPr/>
        </p:nvCxnSpPr>
        <p:spPr>
          <a:xfrm flipH="1" flipV="1">
            <a:off x="3275856" y="5157192"/>
            <a:ext cx="1008112" cy="50405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V="1">
            <a:off x="3275856" y="2492896"/>
            <a:ext cx="1296144" cy="25922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>
            <a:off x="4572000" y="2492896"/>
            <a:ext cx="1872208" cy="14401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noProof="0" smtClean="0"/>
              <a:t>Kaj bomo videli</a:t>
            </a:r>
            <a:endParaRPr lang="sl-SI" noProof="0"/>
          </a:p>
        </p:txBody>
      </p:sp>
      <p:grpSp>
        <p:nvGrpSpPr>
          <p:cNvPr id="3" name="Group 2"/>
          <p:cNvGrpSpPr/>
          <p:nvPr/>
        </p:nvGrpSpPr>
        <p:grpSpPr>
          <a:xfrm>
            <a:off x="719572" y="1484784"/>
            <a:ext cx="7704856" cy="4464496"/>
            <a:chOff x="395536" y="1484784"/>
            <a:chExt cx="7704856" cy="4464496"/>
          </a:xfrm>
        </p:grpSpPr>
        <p:pic>
          <p:nvPicPr>
            <p:cNvPr id="4" name="Picture 53" descr="DSC00726"/>
            <p:cNvPicPr>
              <a:picLocks noChangeAspect="1" noChangeArrowheads="1"/>
            </p:cNvPicPr>
            <p:nvPr/>
          </p:nvPicPr>
          <p:blipFill>
            <a:blip r:embed="rId3" cstate="screen"/>
            <a:srcRect/>
            <a:stretch>
              <a:fillRect/>
            </a:stretch>
          </p:blipFill>
          <p:spPr bwMode="auto">
            <a:xfrm>
              <a:off x="395536" y="2996952"/>
              <a:ext cx="2533650" cy="1428750"/>
            </a:xfrm>
            <a:prstGeom prst="rect">
              <a:avLst/>
            </a:prstGeom>
            <a:noFill/>
          </p:spPr>
        </p:pic>
        <p:pic>
          <p:nvPicPr>
            <p:cNvPr id="5" name="Picture 54" descr="DSC00728"/>
            <p:cNvPicPr>
              <a:picLocks noChangeAspect="1" noChangeArrowheads="1"/>
            </p:cNvPicPr>
            <p:nvPr/>
          </p:nvPicPr>
          <p:blipFill>
            <a:blip r:embed="rId4" cstate="screen"/>
            <a:srcRect/>
            <a:stretch>
              <a:fillRect/>
            </a:stretch>
          </p:blipFill>
          <p:spPr bwMode="auto">
            <a:xfrm>
              <a:off x="2987824" y="2996952"/>
              <a:ext cx="2533650" cy="1428750"/>
            </a:xfrm>
            <a:prstGeom prst="rect">
              <a:avLst/>
            </a:prstGeom>
            <a:noFill/>
          </p:spPr>
        </p:pic>
        <p:pic>
          <p:nvPicPr>
            <p:cNvPr id="6" name="Picture 5" descr="DSC00809"/>
            <p:cNvPicPr/>
            <p:nvPr/>
          </p:nvPicPr>
          <p:blipFill>
            <a:blip r:embed="rId5" cstate="screen"/>
            <a:srcRect/>
            <a:stretch>
              <a:fillRect/>
            </a:stretch>
          </p:blipFill>
          <p:spPr bwMode="auto">
            <a:xfrm>
              <a:off x="5580112" y="4509120"/>
              <a:ext cx="2520280" cy="14292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7" name="Picture 6" descr="DSC00808"/>
            <p:cNvPicPr/>
            <p:nvPr/>
          </p:nvPicPr>
          <p:blipFill>
            <a:blip r:embed="rId6" cstate="screen"/>
            <a:srcRect/>
            <a:stretch>
              <a:fillRect/>
            </a:stretch>
          </p:blipFill>
          <p:spPr bwMode="auto">
            <a:xfrm>
              <a:off x="3419872" y="4509120"/>
              <a:ext cx="1637145" cy="14401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7" descr="DSC00722"/>
            <p:cNvPicPr>
              <a:picLocks noChangeAspect="1"/>
            </p:cNvPicPr>
            <p:nvPr/>
          </p:nvPicPr>
          <p:blipFill>
            <a:blip r:embed="rId7" cstate="screen"/>
            <a:srcRect/>
            <a:stretch>
              <a:fillRect/>
            </a:stretch>
          </p:blipFill>
          <p:spPr bwMode="auto">
            <a:xfrm>
              <a:off x="5580112" y="2996952"/>
              <a:ext cx="2515695" cy="14184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9" name="Picture 8" descr="DSC00708"/>
            <p:cNvPicPr>
              <a:picLocks noChangeAspect="1"/>
            </p:cNvPicPr>
            <p:nvPr/>
          </p:nvPicPr>
          <p:blipFill>
            <a:blip r:embed="rId8" cstate="screen"/>
            <a:srcRect/>
            <a:stretch>
              <a:fillRect/>
            </a:stretch>
          </p:blipFill>
          <p:spPr bwMode="auto">
            <a:xfrm>
              <a:off x="5580113" y="1484784"/>
              <a:ext cx="2515695" cy="14184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" name="Picture 85" descr="DSC00741"/>
            <p:cNvPicPr>
              <a:picLocks noChangeAspect="1" noChangeArrowheads="1"/>
            </p:cNvPicPr>
            <p:nvPr/>
          </p:nvPicPr>
          <p:blipFill>
            <a:blip r:embed="rId9" cstate="screen"/>
            <a:srcRect/>
            <a:stretch>
              <a:fillRect/>
            </a:stretch>
          </p:blipFill>
          <p:spPr bwMode="auto">
            <a:xfrm>
              <a:off x="395536" y="1484784"/>
              <a:ext cx="2524125" cy="1419225"/>
            </a:xfrm>
            <a:prstGeom prst="rect">
              <a:avLst/>
            </a:prstGeom>
            <a:noFill/>
          </p:spPr>
        </p:pic>
        <p:pic>
          <p:nvPicPr>
            <p:cNvPr id="11" name="Picture 86" descr="DSC00721"/>
            <p:cNvPicPr>
              <a:picLocks noChangeAspect="1" noChangeArrowheads="1"/>
            </p:cNvPicPr>
            <p:nvPr/>
          </p:nvPicPr>
          <p:blipFill>
            <a:blip r:embed="rId10" cstate="screen"/>
            <a:srcRect/>
            <a:stretch>
              <a:fillRect/>
            </a:stretch>
          </p:blipFill>
          <p:spPr bwMode="auto">
            <a:xfrm>
              <a:off x="2987824" y="1484784"/>
              <a:ext cx="2524125" cy="1419225"/>
            </a:xfrm>
            <a:prstGeom prst="rect">
              <a:avLst/>
            </a:prstGeom>
            <a:noFill/>
          </p:spPr>
        </p:pic>
        <p:pic>
          <p:nvPicPr>
            <p:cNvPr id="12" name="Picture 2" descr="E:\algaebiogas\pictures\slike IZGRADNJA\DSC00733.JPG"/>
            <p:cNvPicPr>
              <a:picLocks noChangeAspect="1" noChangeArrowheads="1"/>
            </p:cNvPicPr>
            <p:nvPr/>
          </p:nvPicPr>
          <p:blipFill>
            <a:blip r:embed="rId11" cstate="screen"/>
            <a:srcRect/>
            <a:stretch>
              <a:fillRect/>
            </a:stretch>
          </p:blipFill>
          <p:spPr bwMode="auto">
            <a:xfrm>
              <a:off x="395536" y="4509280"/>
              <a:ext cx="2557895" cy="14400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noProof="0" smtClean="0"/>
              <a:t>Priprava digestata</a:t>
            </a:r>
            <a:endParaRPr lang="sl-SI" noProof="0"/>
          </a:p>
        </p:txBody>
      </p:sp>
      <p:grpSp>
        <p:nvGrpSpPr>
          <p:cNvPr id="3" name="Group 2"/>
          <p:cNvGrpSpPr/>
          <p:nvPr/>
        </p:nvGrpSpPr>
        <p:grpSpPr>
          <a:xfrm>
            <a:off x="1053128" y="1780426"/>
            <a:ext cx="7037745" cy="3297148"/>
            <a:chOff x="251520" y="1052736"/>
            <a:chExt cx="7037745" cy="3297148"/>
          </a:xfrm>
        </p:grpSpPr>
        <p:pic>
          <p:nvPicPr>
            <p:cNvPr id="4" name="Picture 3" descr="DSC00770"/>
            <p:cNvPicPr/>
            <p:nvPr/>
          </p:nvPicPr>
          <p:blipFill>
            <a:blip r:embed="rId3" cstate="screen"/>
            <a:srcRect r="-10"/>
            <a:stretch>
              <a:fillRect/>
            </a:stretch>
          </p:blipFill>
          <p:spPr bwMode="auto">
            <a:xfrm>
              <a:off x="251520" y="1052736"/>
              <a:ext cx="2624959" cy="162691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" name="Picture 4" descr="DSC00772"/>
            <p:cNvPicPr/>
            <p:nvPr/>
          </p:nvPicPr>
          <p:blipFill>
            <a:blip r:embed="rId4" cstate="screen"/>
            <a:srcRect/>
            <a:stretch>
              <a:fillRect/>
            </a:stretch>
          </p:blipFill>
          <p:spPr bwMode="auto">
            <a:xfrm>
              <a:off x="2987824" y="1052736"/>
              <a:ext cx="2573135" cy="16150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6" name="Picture 5" descr="DSC00782"/>
            <p:cNvPicPr/>
            <p:nvPr/>
          </p:nvPicPr>
          <p:blipFill>
            <a:blip r:embed="rId5" cstate="screen"/>
            <a:srcRect/>
            <a:stretch>
              <a:fillRect/>
            </a:stretch>
          </p:blipFill>
          <p:spPr bwMode="auto">
            <a:xfrm>
              <a:off x="251520" y="2924944"/>
              <a:ext cx="2529205" cy="14249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7" name="Picture 6" descr="DSC00706"/>
            <p:cNvPicPr/>
            <p:nvPr/>
          </p:nvPicPr>
          <p:blipFill>
            <a:blip r:embed="rId6" cstate="screen"/>
            <a:srcRect/>
            <a:stretch>
              <a:fillRect/>
            </a:stretch>
          </p:blipFill>
          <p:spPr bwMode="auto">
            <a:xfrm>
              <a:off x="2987824" y="2924944"/>
              <a:ext cx="2529205" cy="1412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7" descr="DSC00714"/>
            <p:cNvPicPr/>
            <p:nvPr/>
          </p:nvPicPr>
          <p:blipFill>
            <a:blip r:embed="rId7" cstate="screen"/>
            <a:srcRect/>
            <a:stretch>
              <a:fillRect/>
            </a:stretch>
          </p:blipFill>
          <p:spPr bwMode="auto">
            <a:xfrm>
              <a:off x="5652120" y="1628800"/>
              <a:ext cx="1637145" cy="2434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noProof="0" smtClean="0"/>
              <a:t>Krmiljenje in nadzor</a:t>
            </a:r>
            <a:endParaRPr lang="sl-SI" noProof="0"/>
          </a:p>
        </p:txBody>
      </p:sp>
      <p:grpSp>
        <p:nvGrpSpPr>
          <p:cNvPr id="3" name="Group 2"/>
          <p:cNvGrpSpPr/>
          <p:nvPr/>
        </p:nvGrpSpPr>
        <p:grpSpPr>
          <a:xfrm>
            <a:off x="131939" y="1484944"/>
            <a:ext cx="8880123" cy="4176304"/>
            <a:chOff x="179512" y="1196752"/>
            <a:chExt cx="8880123" cy="4176304"/>
          </a:xfrm>
        </p:grpSpPr>
        <p:pic>
          <p:nvPicPr>
            <p:cNvPr id="4" name="Picture 144" descr="DSC00753"/>
            <p:cNvPicPr>
              <a:picLocks noChangeAspect="1" noChangeArrowheads="1"/>
            </p:cNvPicPr>
            <p:nvPr/>
          </p:nvPicPr>
          <p:blipFill>
            <a:blip r:embed="rId3" cstate="screen"/>
            <a:srcRect/>
            <a:stretch>
              <a:fillRect/>
            </a:stretch>
          </p:blipFill>
          <p:spPr bwMode="auto">
            <a:xfrm>
              <a:off x="179512" y="1196752"/>
              <a:ext cx="1428750" cy="2533650"/>
            </a:xfrm>
            <a:prstGeom prst="rect">
              <a:avLst/>
            </a:prstGeom>
            <a:noFill/>
          </p:spPr>
        </p:pic>
        <p:pic>
          <p:nvPicPr>
            <p:cNvPr id="5" name="Picture 145" descr="DSC00755"/>
            <p:cNvPicPr>
              <a:picLocks noChangeAspect="1" noChangeArrowheads="1"/>
            </p:cNvPicPr>
            <p:nvPr/>
          </p:nvPicPr>
          <p:blipFill>
            <a:blip r:embed="rId4" cstate="screen"/>
            <a:srcRect/>
            <a:stretch>
              <a:fillRect/>
            </a:stretch>
          </p:blipFill>
          <p:spPr bwMode="auto">
            <a:xfrm>
              <a:off x="1677278" y="1196752"/>
              <a:ext cx="1428750" cy="2533650"/>
            </a:xfrm>
            <a:prstGeom prst="rect">
              <a:avLst/>
            </a:prstGeom>
            <a:noFill/>
          </p:spPr>
        </p:pic>
        <p:pic>
          <p:nvPicPr>
            <p:cNvPr id="6" name="Picture 146" descr="DSC00756"/>
            <p:cNvPicPr>
              <a:picLocks noChangeAspect="1" noChangeArrowheads="1"/>
            </p:cNvPicPr>
            <p:nvPr/>
          </p:nvPicPr>
          <p:blipFill>
            <a:blip r:embed="rId5" cstate="screen"/>
            <a:srcRect/>
            <a:stretch>
              <a:fillRect/>
            </a:stretch>
          </p:blipFill>
          <p:spPr bwMode="auto">
            <a:xfrm>
              <a:off x="3175044" y="1196752"/>
              <a:ext cx="1428750" cy="2533650"/>
            </a:xfrm>
            <a:prstGeom prst="rect">
              <a:avLst/>
            </a:prstGeom>
            <a:noFill/>
          </p:spPr>
        </p:pic>
        <p:pic>
          <p:nvPicPr>
            <p:cNvPr id="7" name="Picture 165" descr="DSC00806"/>
            <p:cNvPicPr>
              <a:picLocks noChangeAspect="1" noChangeArrowheads="1"/>
            </p:cNvPicPr>
            <p:nvPr/>
          </p:nvPicPr>
          <p:blipFill>
            <a:blip r:embed="rId6" cstate="screen"/>
            <a:srcRect/>
            <a:stretch>
              <a:fillRect/>
            </a:stretch>
          </p:blipFill>
          <p:spPr bwMode="auto">
            <a:xfrm>
              <a:off x="4672810" y="1196752"/>
              <a:ext cx="1428750" cy="2533650"/>
            </a:xfrm>
            <a:prstGeom prst="rect">
              <a:avLst/>
            </a:prstGeom>
            <a:noFill/>
          </p:spPr>
        </p:pic>
        <p:pic>
          <p:nvPicPr>
            <p:cNvPr id="8" name="Picture 166" descr="DSC00729"/>
            <p:cNvPicPr>
              <a:picLocks noChangeAspect="1" noChangeArrowheads="1"/>
            </p:cNvPicPr>
            <p:nvPr/>
          </p:nvPicPr>
          <p:blipFill>
            <a:blip r:embed="rId7" cstate="screen"/>
            <a:srcRect/>
            <a:stretch>
              <a:fillRect/>
            </a:stretch>
          </p:blipFill>
          <p:spPr bwMode="auto">
            <a:xfrm>
              <a:off x="6170576" y="1196752"/>
              <a:ext cx="1428750" cy="2533650"/>
            </a:xfrm>
            <a:prstGeom prst="rect">
              <a:avLst/>
            </a:prstGeom>
            <a:noFill/>
          </p:spPr>
        </p:pic>
        <p:pic>
          <p:nvPicPr>
            <p:cNvPr id="9" name="Picture 8" descr="DSC00815a"/>
            <p:cNvPicPr/>
            <p:nvPr/>
          </p:nvPicPr>
          <p:blipFill>
            <a:blip r:embed="rId8" cstate="screen"/>
            <a:srcRect/>
            <a:stretch>
              <a:fillRect/>
            </a:stretch>
          </p:blipFill>
          <p:spPr bwMode="auto">
            <a:xfrm>
              <a:off x="7655987" y="1196752"/>
              <a:ext cx="1403648" cy="25202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" name="Picture 11" descr="E:\algaebiogas\deliverables\D2-2_Assembly_and_start_up_report\scada_digestate_in.png"/>
            <p:cNvPicPr>
              <a:picLocks noChangeAspect="1" noChangeArrowheads="1"/>
            </p:cNvPicPr>
            <p:nvPr/>
          </p:nvPicPr>
          <p:blipFill>
            <a:blip r:embed="rId9" cstate="screen"/>
            <a:srcRect/>
            <a:stretch>
              <a:fillRect/>
            </a:stretch>
          </p:blipFill>
          <p:spPr bwMode="auto">
            <a:xfrm>
              <a:off x="179512" y="3933056"/>
              <a:ext cx="2174774" cy="1440000"/>
            </a:xfrm>
            <a:prstGeom prst="rect">
              <a:avLst/>
            </a:prstGeom>
            <a:noFill/>
          </p:spPr>
        </p:pic>
        <p:pic>
          <p:nvPicPr>
            <p:cNvPr id="11" name="Picture 12" descr="E:\algaebiogas\pictures\slike IZGRADNJA\DSC00720.JPG"/>
            <p:cNvPicPr>
              <a:picLocks noChangeAspect="1" noChangeArrowheads="1"/>
            </p:cNvPicPr>
            <p:nvPr/>
          </p:nvPicPr>
          <p:blipFill>
            <a:blip r:embed="rId10" cstate="screen"/>
            <a:srcRect/>
            <a:stretch>
              <a:fillRect/>
            </a:stretch>
          </p:blipFill>
          <p:spPr bwMode="auto">
            <a:xfrm>
              <a:off x="2543076" y="3933056"/>
              <a:ext cx="2016224" cy="1440000"/>
            </a:xfrm>
            <a:prstGeom prst="rect">
              <a:avLst/>
            </a:prstGeom>
            <a:noFill/>
          </p:spPr>
        </p:pic>
        <p:pic>
          <p:nvPicPr>
            <p:cNvPr id="12" name="Picture 13" descr="E:\algaebiogas\pictures\slike IZGRADNJA\DSC00717.JPG"/>
            <p:cNvPicPr>
              <a:picLocks noChangeAspect="1" noChangeArrowheads="1"/>
            </p:cNvPicPr>
            <p:nvPr/>
          </p:nvPicPr>
          <p:blipFill>
            <a:blip r:embed="rId11" cstate="screen"/>
            <a:srcRect/>
            <a:stretch>
              <a:fillRect/>
            </a:stretch>
          </p:blipFill>
          <p:spPr bwMode="auto">
            <a:xfrm>
              <a:off x="4748090" y="3933056"/>
              <a:ext cx="1872208" cy="1440000"/>
            </a:xfrm>
            <a:prstGeom prst="rect">
              <a:avLst/>
            </a:prstGeom>
            <a:noFill/>
          </p:spPr>
        </p:pic>
        <p:pic>
          <p:nvPicPr>
            <p:cNvPr id="13" name="Picture 14" descr="E:\algaebiogas\pictures\slike IZGRADNJA\DSC00804.JPG"/>
            <p:cNvPicPr>
              <a:picLocks noChangeAspect="1" noChangeArrowheads="1"/>
            </p:cNvPicPr>
            <p:nvPr/>
          </p:nvPicPr>
          <p:blipFill>
            <a:blip r:embed="rId12" cstate="screen"/>
            <a:srcRect/>
            <a:stretch>
              <a:fillRect/>
            </a:stretch>
          </p:blipFill>
          <p:spPr bwMode="auto">
            <a:xfrm>
              <a:off x="6809088" y="3933056"/>
              <a:ext cx="2250547" cy="14400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noProof="0" smtClean="0"/>
              <a:t>Ogled</a:t>
            </a:r>
            <a:endParaRPr lang="sl-SI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l-SI" noProof="0" dirty="0" smtClean="0"/>
              <a:t>Pot do demonstracijskega centra</a:t>
            </a:r>
          </a:p>
          <a:p>
            <a:endParaRPr lang="sl-SI" noProof="0" dirty="0" smtClean="0"/>
          </a:p>
          <a:p>
            <a:r>
              <a:rPr lang="sl-SI" noProof="0" dirty="0" smtClean="0"/>
              <a:t>Županova beseda</a:t>
            </a:r>
          </a:p>
          <a:p>
            <a:endParaRPr lang="sl-SI" noProof="0" dirty="0" smtClean="0"/>
          </a:p>
          <a:p>
            <a:r>
              <a:rPr lang="sl-SI" noProof="0" dirty="0" smtClean="0"/>
              <a:t>Ogled z razlago</a:t>
            </a:r>
          </a:p>
          <a:p>
            <a:endParaRPr lang="sl-SI" noProof="0" dirty="0" smtClean="0"/>
          </a:p>
          <a:p>
            <a:r>
              <a:rPr lang="sl-SI" noProof="0" dirty="0" smtClean="0"/>
              <a:t>Izmenjava mnenj </a:t>
            </a:r>
          </a:p>
          <a:p>
            <a:endParaRPr lang="sl-SI" noProof="0" dirty="0" smtClean="0"/>
          </a:p>
          <a:p>
            <a:endParaRPr lang="sl-SI" noProof="0" dirty="0"/>
          </a:p>
        </p:txBody>
      </p:sp>
      <p:pic>
        <p:nvPicPr>
          <p:cNvPr id="13314" name="Picture 2" descr="http://www.presentationmagazine.com/newimages/rally-speech-510.jpg"/>
          <p:cNvPicPr>
            <a:picLocks noChangeAspect="1" noChangeArrowheads="1"/>
          </p:cNvPicPr>
          <p:nvPr/>
        </p:nvPicPr>
        <p:blipFill>
          <a:blip r:embed="rId3" cstate="print"/>
          <a:srcRect l="12707" r="15285"/>
          <a:stretch>
            <a:fillRect/>
          </a:stretch>
        </p:blipFill>
        <p:spPr bwMode="auto">
          <a:xfrm>
            <a:off x="2367518" y="4725144"/>
            <a:ext cx="1224136" cy="1080000"/>
          </a:xfrm>
          <a:prstGeom prst="rect">
            <a:avLst/>
          </a:prstGeom>
          <a:noFill/>
        </p:spPr>
      </p:pic>
      <p:pic>
        <p:nvPicPr>
          <p:cNvPr id="13318" name="Picture 6" descr="man, running icon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1010698" y="4905144"/>
            <a:ext cx="720000" cy="720000"/>
          </a:xfrm>
          <a:prstGeom prst="rect">
            <a:avLst/>
          </a:prstGeom>
          <a:noFill/>
        </p:spPr>
      </p:pic>
      <p:pic>
        <p:nvPicPr>
          <p:cNvPr id="7" name="Picture 6" descr="man, running icon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 flipH="1">
            <a:off x="5945294" y="4893267"/>
            <a:ext cx="720000" cy="743754"/>
          </a:xfrm>
          <a:prstGeom prst="rect">
            <a:avLst/>
          </a:prstGeom>
          <a:noFill/>
        </p:spPr>
      </p:pic>
      <p:pic>
        <p:nvPicPr>
          <p:cNvPr id="13320" name="Picture 8" descr="http://www.braintreemuseum.co.uk/wp-content/uploads/2012/04/tent-clip-art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28474" y="4725144"/>
            <a:ext cx="1080000" cy="1080000"/>
          </a:xfrm>
          <a:prstGeom prst="rect">
            <a:avLst/>
          </a:prstGeom>
          <a:noFill/>
        </p:spPr>
      </p:pic>
      <p:pic>
        <p:nvPicPr>
          <p:cNvPr id="13322" name="Picture 10" descr="http://www.youtoart.com/design_pic/bigpic/b_1243676793482.jpg"/>
          <p:cNvPicPr>
            <a:picLocks noChangeAspect="1" noChangeArrowheads="1"/>
          </p:cNvPicPr>
          <p:nvPr/>
        </p:nvPicPr>
        <p:blipFill>
          <a:blip r:embed="rId7" cstate="print"/>
          <a:srcRect t="19294" b="15806"/>
          <a:stretch>
            <a:fillRect/>
          </a:stretch>
        </p:blipFill>
        <p:spPr bwMode="auto">
          <a:xfrm>
            <a:off x="7302115" y="4725144"/>
            <a:ext cx="1158317" cy="108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ova tema">
  <a:themeElements>
    <a:clrScheme name="Pisarn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isarn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isarn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6742</TotalTime>
  <Words>1051</Words>
  <Application>Microsoft Office PowerPoint</Application>
  <PresentationFormat>On-screen Show (4:3)</PresentationFormat>
  <Paragraphs>244</Paragraphs>
  <Slides>24</Slides>
  <Notes>19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Officeova tema</vt:lpstr>
      <vt:lpstr>AlgaeBioGas  algno-bakterijska obdelava bioplinskega digestata in proizvodnja surovin</vt:lpstr>
      <vt:lpstr>Projekt AlgaeBioGas</vt:lpstr>
      <vt:lpstr>Bioplinska naprava </vt:lpstr>
      <vt:lpstr>Bioplin</vt:lpstr>
      <vt:lpstr>Osnovna zanka – bioplin iz energetskih pridelkov</vt:lpstr>
      <vt:lpstr>Osnovna zanka AlgaeBioGas</vt:lpstr>
      <vt:lpstr>Alge</vt:lpstr>
      <vt:lpstr>Algni produkti</vt:lpstr>
      <vt:lpstr>Zakaj alge</vt:lpstr>
      <vt:lpstr>Algne tehnologije</vt:lpstr>
      <vt:lpstr>Galerija</vt:lpstr>
      <vt:lpstr>Galerija</vt:lpstr>
      <vt:lpstr>Galerija</vt:lpstr>
      <vt:lpstr>Galerija</vt:lpstr>
      <vt:lpstr>Kje smo mi</vt:lpstr>
      <vt:lpstr>AlgaeBioGas - predpriprava</vt:lpstr>
      <vt:lpstr>AlgaeBiogas – ekonomske in okoljske prednosti</vt:lpstr>
      <vt:lpstr>Raziskave in demonstriranje</vt:lpstr>
      <vt:lpstr>Demonstracijski center</vt:lpstr>
      <vt:lpstr>Lokacija</vt:lpstr>
      <vt:lpstr>Kaj bomo videli</vt:lpstr>
      <vt:lpstr>Priprava digestata</vt:lpstr>
      <vt:lpstr>Krmiljenje in nadzor</vt:lpstr>
      <vt:lpstr>Ogled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ALGNE TEHNOLOGIJE  TRENUTNO STANJE IN POTENCIALI</dc:title>
  <dc:creator>miha</dc:creator>
  <cp:lastModifiedBy>Robert Reinhardt</cp:lastModifiedBy>
  <cp:revision>398</cp:revision>
  <dcterms:created xsi:type="dcterms:W3CDTF">2012-11-12T08:38:56Z</dcterms:created>
  <dcterms:modified xsi:type="dcterms:W3CDTF">2015-03-17T02:05:03Z</dcterms:modified>
</cp:coreProperties>
</file>