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tiff" ContentType="image/tiff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52"/>
  </p:notesMasterIdLst>
  <p:handoutMasterIdLst>
    <p:handoutMasterId r:id="rId53"/>
  </p:handoutMasterIdLst>
  <p:sldIdLst>
    <p:sldId id="275" r:id="rId2"/>
    <p:sldId id="301" r:id="rId3"/>
    <p:sldId id="302" r:id="rId4"/>
    <p:sldId id="311" r:id="rId5"/>
    <p:sldId id="303" r:id="rId6"/>
    <p:sldId id="305" r:id="rId7"/>
    <p:sldId id="309" r:id="rId8"/>
    <p:sldId id="314" r:id="rId9"/>
    <p:sldId id="315" r:id="rId10"/>
    <p:sldId id="316" r:id="rId11"/>
    <p:sldId id="319" r:id="rId12"/>
    <p:sldId id="317" r:id="rId13"/>
    <p:sldId id="318" r:id="rId14"/>
    <p:sldId id="320" r:id="rId15"/>
    <p:sldId id="321" r:id="rId16"/>
    <p:sldId id="310" r:id="rId17"/>
    <p:sldId id="322" r:id="rId18"/>
    <p:sldId id="323" r:id="rId19"/>
    <p:sldId id="333" r:id="rId20"/>
    <p:sldId id="336" r:id="rId21"/>
    <p:sldId id="324" r:id="rId22"/>
    <p:sldId id="312" r:id="rId23"/>
    <p:sldId id="334" r:id="rId24"/>
    <p:sldId id="308" r:id="rId25"/>
    <p:sldId id="313" r:id="rId26"/>
    <p:sldId id="288" r:id="rId27"/>
    <p:sldId id="325" r:id="rId28"/>
    <p:sldId id="282" r:id="rId29"/>
    <p:sldId id="326" r:id="rId30"/>
    <p:sldId id="299" r:id="rId31"/>
    <p:sldId id="296" r:id="rId32"/>
    <p:sldId id="330" r:id="rId33"/>
    <p:sldId id="293" r:id="rId34"/>
    <p:sldId id="327" r:id="rId35"/>
    <p:sldId id="328" r:id="rId36"/>
    <p:sldId id="329" r:id="rId37"/>
    <p:sldId id="337" r:id="rId38"/>
    <p:sldId id="338" r:id="rId39"/>
    <p:sldId id="339" r:id="rId40"/>
    <p:sldId id="340" r:id="rId41"/>
    <p:sldId id="341" r:id="rId42"/>
    <p:sldId id="342" r:id="rId43"/>
    <p:sldId id="343" r:id="rId44"/>
    <p:sldId id="344" r:id="rId45"/>
    <p:sldId id="345" r:id="rId46"/>
    <p:sldId id="346" r:id="rId47"/>
    <p:sldId id="347" r:id="rId48"/>
    <p:sldId id="348" r:id="rId49"/>
    <p:sldId id="349" r:id="rId50"/>
    <p:sldId id="332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800000"/>
    <a:srgbClr val="FFCC00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61" autoAdjust="0"/>
    <p:restoredTop sz="86420" autoAdjust="0"/>
  </p:normalViewPr>
  <p:slideViewPr>
    <p:cSldViewPr>
      <p:cViewPr>
        <p:scale>
          <a:sx n="70" d="100"/>
          <a:sy n="70" d="100"/>
        </p:scale>
        <p:origin x="-204" y="-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198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2640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1F2335-D06B-4D4E-8E9A-4E5026B20C7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54E8D1-B4E6-4C25-A700-D70BC4D3CC24}">
      <dgm:prSet phldrT="[Text]" custT="1"/>
      <dgm:spPr>
        <a:solidFill>
          <a:schemeClr val="tx2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microbial community</a:t>
          </a:r>
          <a:endParaRPr lang="en-US" sz="700" dirty="0"/>
        </a:p>
      </dgm:t>
    </dgm:pt>
    <dgm:pt modelId="{77054A7E-01C7-423A-B58E-7C9B70363246}" type="parTrans" cxnId="{4C4C9FD7-52A8-4E2A-AF87-BC2DBEFB2040}">
      <dgm:prSet/>
      <dgm:spPr/>
      <dgm:t>
        <a:bodyPr/>
        <a:lstStyle/>
        <a:p>
          <a:endParaRPr lang="en-US" sz="1600"/>
        </a:p>
      </dgm:t>
    </dgm:pt>
    <dgm:pt modelId="{25D93803-2E1E-4AA4-BDC1-685176A56AB7}" type="sibTrans" cxnId="{4C4C9FD7-52A8-4E2A-AF87-BC2DBEFB2040}">
      <dgm:prSet/>
      <dgm:spPr/>
      <dgm:t>
        <a:bodyPr/>
        <a:lstStyle/>
        <a:p>
          <a:endParaRPr lang="en-US" sz="1600"/>
        </a:p>
      </dgm:t>
    </dgm:pt>
    <dgm:pt modelId="{34AF7C05-2270-4EFB-B892-ED8C6F8CE0CF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feasibility study</a:t>
          </a:r>
          <a:endParaRPr lang="en-US" sz="700" dirty="0"/>
        </a:p>
      </dgm:t>
    </dgm:pt>
    <dgm:pt modelId="{4944655E-D3D5-405E-9570-44751E19C115}" type="parTrans" cxnId="{100F3D18-017A-4000-B222-9D5BF07B81FB}">
      <dgm:prSet/>
      <dgm:spPr/>
      <dgm:t>
        <a:bodyPr/>
        <a:lstStyle/>
        <a:p>
          <a:endParaRPr lang="en-US" sz="1600"/>
        </a:p>
      </dgm:t>
    </dgm:pt>
    <dgm:pt modelId="{A0556866-7A2B-4CFF-8ED2-C147CBB1DD55}" type="sibTrans" cxnId="{100F3D18-017A-4000-B222-9D5BF07B81FB}">
      <dgm:prSet/>
      <dgm:spPr/>
      <dgm:t>
        <a:bodyPr/>
        <a:lstStyle/>
        <a:p>
          <a:endParaRPr lang="en-US" sz="1600"/>
        </a:p>
      </dgm:t>
    </dgm:pt>
    <dgm:pt modelId="{6A1F5EDA-7FA9-433F-86F6-4777EFFDE2BE}">
      <dgm:prSet phldrT="[Text]" custT="1"/>
      <dgm:spPr>
        <a:solidFill>
          <a:schemeClr val="accent2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project planning</a:t>
          </a:r>
          <a:endParaRPr lang="en-US" sz="700" dirty="0"/>
        </a:p>
      </dgm:t>
    </dgm:pt>
    <dgm:pt modelId="{B94641B9-A829-4E93-8BA3-EF484F2EDBC8}" type="parTrans" cxnId="{09FE310B-38FF-4A1F-952D-B46CD86F1CD1}">
      <dgm:prSet/>
      <dgm:spPr/>
      <dgm:t>
        <a:bodyPr/>
        <a:lstStyle/>
        <a:p>
          <a:endParaRPr lang="en-US" sz="1600"/>
        </a:p>
      </dgm:t>
    </dgm:pt>
    <dgm:pt modelId="{A38CE5CB-12CC-43CC-AB5A-A7109BD8B311}" type="sibTrans" cxnId="{09FE310B-38FF-4A1F-952D-B46CD86F1CD1}">
      <dgm:prSet/>
      <dgm:spPr/>
      <dgm:t>
        <a:bodyPr/>
        <a:lstStyle/>
        <a:p>
          <a:endParaRPr lang="en-US" sz="1600"/>
        </a:p>
      </dgm:t>
    </dgm:pt>
    <dgm:pt modelId="{B7680B31-9650-4D30-89A2-708A1D94DCDF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pilot installation</a:t>
          </a:r>
          <a:endParaRPr lang="en-US" sz="700" dirty="0"/>
        </a:p>
      </dgm:t>
    </dgm:pt>
    <dgm:pt modelId="{2EE5448A-F616-4902-83D1-5CCB60B170BB}" type="parTrans" cxnId="{AB196A10-394B-4ABB-9409-1A576487625A}">
      <dgm:prSet/>
      <dgm:spPr/>
      <dgm:t>
        <a:bodyPr/>
        <a:lstStyle/>
        <a:p>
          <a:endParaRPr lang="en-US" sz="1600"/>
        </a:p>
      </dgm:t>
    </dgm:pt>
    <dgm:pt modelId="{42D29E37-62A6-48F0-8E24-BEBDF224E403}" type="sibTrans" cxnId="{AB196A10-394B-4ABB-9409-1A576487625A}">
      <dgm:prSet/>
      <dgm:spPr/>
      <dgm:t>
        <a:bodyPr/>
        <a:lstStyle/>
        <a:p>
          <a:endParaRPr lang="en-US" sz="1600"/>
        </a:p>
      </dgm:t>
    </dgm:pt>
    <dgm:pt modelId="{D325B603-C869-450B-992A-5052CFD061B5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 lIns="0"/>
        <a:lstStyle/>
        <a:p>
          <a:r>
            <a:rPr lang="en-US" sz="600" dirty="0" smtClean="0"/>
            <a:t>adjustments</a:t>
          </a:r>
          <a:r>
            <a:rPr lang="sl-SI" sz="600" dirty="0" smtClean="0"/>
            <a:t> &amp; </a:t>
          </a:r>
          <a:r>
            <a:rPr lang="sl-SI" sz="600" dirty="0" err="1" smtClean="0"/>
            <a:t>optimisation</a:t>
          </a:r>
          <a:endParaRPr lang="en-US" sz="600" dirty="0"/>
        </a:p>
      </dgm:t>
    </dgm:pt>
    <dgm:pt modelId="{9F83361F-F44A-46FC-BD96-CF2E81B4FE2E}" type="parTrans" cxnId="{80679980-5650-4D34-A508-26CC55AF2D55}">
      <dgm:prSet/>
      <dgm:spPr/>
      <dgm:t>
        <a:bodyPr/>
        <a:lstStyle/>
        <a:p>
          <a:endParaRPr lang="en-US" sz="1600"/>
        </a:p>
      </dgm:t>
    </dgm:pt>
    <dgm:pt modelId="{216B135D-B110-4764-A777-6356CF089D1C}" type="sibTrans" cxnId="{80679980-5650-4D34-A508-26CC55AF2D55}">
      <dgm:prSet/>
      <dgm:spPr/>
      <dgm:t>
        <a:bodyPr/>
        <a:lstStyle/>
        <a:p>
          <a:endParaRPr lang="en-US" sz="1600"/>
        </a:p>
      </dgm:t>
    </dgm:pt>
    <dgm:pt modelId="{7000B3B7-62D8-494E-BDC4-C2B889696389}">
      <dgm:prSet phldrT="[Text]" custT="1"/>
      <dgm:spPr>
        <a:solidFill>
          <a:schemeClr val="accent5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final installation</a:t>
          </a:r>
          <a:endParaRPr lang="en-US" sz="700" dirty="0"/>
        </a:p>
      </dgm:t>
    </dgm:pt>
    <dgm:pt modelId="{9FBA3AC4-3065-48AF-95D6-0B36802C9718}" type="parTrans" cxnId="{E868FB69-C7A7-489E-A049-6331E73CD75A}">
      <dgm:prSet/>
      <dgm:spPr/>
      <dgm:t>
        <a:bodyPr/>
        <a:lstStyle/>
        <a:p>
          <a:endParaRPr lang="en-US" sz="1600"/>
        </a:p>
      </dgm:t>
    </dgm:pt>
    <dgm:pt modelId="{10BEB106-EF71-4639-B715-E9EF5E17D7AF}" type="sibTrans" cxnId="{E868FB69-C7A7-489E-A049-6331E73CD75A}">
      <dgm:prSet/>
      <dgm:spPr/>
      <dgm:t>
        <a:bodyPr/>
        <a:lstStyle/>
        <a:p>
          <a:endParaRPr lang="en-US" sz="1600"/>
        </a:p>
      </dgm:t>
    </dgm:pt>
    <dgm:pt modelId="{A5E981D7-B38B-4A64-985E-FF17814652EF}">
      <dgm:prSet phldrT="[Text]" custT="1"/>
      <dgm:spPr>
        <a:solidFill>
          <a:schemeClr val="accent6">
            <a:lumMod val="40000"/>
            <a:lumOff val="60000"/>
            <a:alpha val="90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600" dirty="0" smtClean="0"/>
            <a:t>monitoring, maintenance and support</a:t>
          </a:r>
          <a:endParaRPr lang="en-US" sz="600" dirty="0"/>
        </a:p>
      </dgm:t>
    </dgm:pt>
    <dgm:pt modelId="{16122BB5-0D91-4EA4-B5C3-35C76BE1D1ED}" type="parTrans" cxnId="{572032EF-E68E-465F-91AC-4D5786B7E483}">
      <dgm:prSet/>
      <dgm:spPr/>
      <dgm:t>
        <a:bodyPr/>
        <a:lstStyle/>
        <a:p>
          <a:endParaRPr lang="en-US" sz="1600"/>
        </a:p>
      </dgm:t>
    </dgm:pt>
    <dgm:pt modelId="{0A07E6B0-2949-434C-AFCC-9B78E7E1C5BF}" type="sibTrans" cxnId="{572032EF-E68E-465F-91AC-4D5786B7E483}">
      <dgm:prSet/>
      <dgm:spPr/>
      <dgm:t>
        <a:bodyPr/>
        <a:lstStyle/>
        <a:p>
          <a:endParaRPr lang="en-US" sz="1600"/>
        </a:p>
      </dgm:t>
    </dgm:pt>
    <dgm:pt modelId="{7AE857B2-548B-4788-AFC0-FC0CDB33A62F}">
      <dgm:prSet custT="1"/>
      <dgm:spPr>
        <a:solidFill>
          <a:schemeClr val="bg2">
            <a:lumMod val="7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sl-SI" sz="1050" dirty="0" smtClean="0">
              <a:solidFill>
                <a:srgbClr val="002060"/>
              </a:solidFill>
            </a:rPr>
            <a:t>PROJECT</a:t>
          </a:r>
          <a:endParaRPr lang="en-US" sz="1050" dirty="0">
            <a:solidFill>
              <a:srgbClr val="002060"/>
            </a:solidFill>
          </a:endParaRPr>
        </a:p>
      </dgm:t>
    </dgm:pt>
    <dgm:pt modelId="{D2212B36-D540-4D21-99C1-0B8A21B2F642}" type="parTrans" cxnId="{531BFE98-C45D-4B89-9D02-F2671122CE80}">
      <dgm:prSet/>
      <dgm:spPr/>
      <dgm:t>
        <a:bodyPr/>
        <a:lstStyle/>
        <a:p>
          <a:endParaRPr lang="en-US" sz="1600"/>
        </a:p>
      </dgm:t>
    </dgm:pt>
    <dgm:pt modelId="{FB271287-B47C-4AD1-84D6-1E63FC56830C}" type="sibTrans" cxnId="{531BFE98-C45D-4B89-9D02-F2671122CE80}">
      <dgm:prSet/>
      <dgm:spPr/>
      <dgm:t>
        <a:bodyPr/>
        <a:lstStyle/>
        <a:p>
          <a:endParaRPr lang="en-US" sz="1600"/>
        </a:p>
      </dgm:t>
    </dgm:pt>
    <dgm:pt modelId="{E2FC7D84-63E3-4778-A1B5-F57FC6C301C0}">
      <dgm:prSet custT="1"/>
      <dgm:spPr>
        <a:solidFill>
          <a:schemeClr val="bg2">
            <a:lumMod val="75000"/>
          </a:schemeClr>
        </a:solidFill>
        <a:ln w="9525"/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sz="700" dirty="0" smtClean="0"/>
            <a:t>lab scale testing</a:t>
          </a:r>
          <a:r>
            <a:rPr lang="sl-SI" sz="700" dirty="0" smtClean="0"/>
            <a:t> &amp; </a:t>
          </a:r>
          <a:r>
            <a:rPr lang="en-US" sz="700" noProof="0" dirty="0" smtClean="0"/>
            <a:t>analysis</a:t>
          </a:r>
          <a:endParaRPr lang="en-US" sz="700" noProof="0" dirty="0"/>
        </a:p>
      </dgm:t>
    </dgm:pt>
    <dgm:pt modelId="{1A99F304-827C-48D0-971C-CC33961EDE22}" type="parTrans" cxnId="{73ABBDDE-785D-4260-B42C-C0CA697E281F}">
      <dgm:prSet/>
      <dgm:spPr/>
      <dgm:t>
        <a:bodyPr/>
        <a:lstStyle/>
        <a:p>
          <a:endParaRPr lang="en-US" sz="1600"/>
        </a:p>
      </dgm:t>
    </dgm:pt>
    <dgm:pt modelId="{47214AA7-8D61-47EA-9FB5-F9CC0F38A71B}" type="sibTrans" cxnId="{73ABBDDE-785D-4260-B42C-C0CA697E281F}">
      <dgm:prSet/>
      <dgm:spPr/>
      <dgm:t>
        <a:bodyPr/>
        <a:lstStyle/>
        <a:p>
          <a:endParaRPr lang="en-US" sz="1600"/>
        </a:p>
      </dgm:t>
    </dgm:pt>
    <dgm:pt modelId="{FF94520C-04E5-4FF6-ACD6-5473A79DE091}" type="pres">
      <dgm:prSet presAssocID="{DF1F2335-D06B-4D4E-8E9A-4E5026B20C7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B5D7D17C-B273-4796-AB06-D31CD97401CC}" type="pres">
      <dgm:prSet presAssocID="{7AE857B2-548B-4788-AFC0-FC0CDB33A62F}" presName="horFlow" presStyleCnt="0"/>
      <dgm:spPr/>
    </dgm:pt>
    <dgm:pt modelId="{79303DE0-0118-4E09-B595-D8EFC3944C2E}" type="pres">
      <dgm:prSet presAssocID="{7AE857B2-548B-4788-AFC0-FC0CDB33A62F}" presName="bigChev" presStyleLbl="node1" presStyleIdx="0" presStyleCnt="1"/>
      <dgm:spPr/>
      <dgm:t>
        <a:bodyPr/>
        <a:lstStyle/>
        <a:p>
          <a:endParaRPr lang="en-US"/>
        </a:p>
      </dgm:t>
    </dgm:pt>
    <dgm:pt modelId="{E034FD19-9BE5-4E67-9FAD-7B5FE5D4AE18}" type="pres">
      <dgm:prSet presAssocID="{1A99F304-827C-48D0-971C-CC33961EDE22}" presName="parTrans" presStyleCnt="0"/>
      <dgm:spPr/>
    </dgm:pt>
    <dgm:pt modelId="{68ACFE0E-0F95-49EE-BCAE-B83CEAB2FA9F}" type="pres">
      <dgm:prSet presAssocID="{E2FC7D84-63E3-4778-A1B5-F57FC6C301C0}" presName="node" presStyleLbl="alignAccFollow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DA4281-65EC-43C6-AED6-99BA5E0C8969}" type="pres">
      <dgm:prSet presAssocID="{47214AA7-8D61-47EA-9FB5-F9CC0F38A71B}" presName="sibTrans" presStyleCnt="0"/>
      <dgm:spPr/>
    </dgm:pt>
    <dgm:pt modelId="{BE80FB8C-809A-4CBD-A887-BD1D27D1D77C}" type="pres">
      <dgm:prSet presAssocID="{7454E8D1-B4E6-4C25-A700-D70BC4D3CC24}" presName="node" presStyleLbl="alignAccFollow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28517C-80A4-4D66-AE3D-5A7454AA46F1}" type="pres">
      <dgm:prSet presAssocID="{25D93803-2E1E-4AA4-BDC1-685176A56AB7}" presName="sibTrans" presStyleCnt="0"/>
      <dgm:spPr/>
    </dgm:pt>
    <dgm:pt modelId="{9019DBB3-BFA7-428D-A48C-09ABFFB91B96}" type="pres">
      <dgm:prSet presAssocID="{34AF7C05-2270-4EFB-B892-ED8C6F8CE0CF}" presName="node" presStyleLbl="alignAccFollow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B2805F-6EDB-4249-8080-048845DCBA89}" type="pres">
      <dgm:prSet presAssocID="{A0556866-7A2B-4CFF-8ED2-C147CBB1DD55}" presName="sibTrans" presStyleCnt="0"/>
      <dgm:spPr/>
    </dgm:pt>
    <dgm:pt modelId="{8402BBED-2DC1-476E-8B82-6B5D5A4508E4}" type="pres">
      <dgm:prSet presAssocID="{6A1F5EDA-7FA9-433F-86F6-4777EFFDE2BE}" presName="node" presStyleLbl="alignAccFollow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BAEB07-C367-4C6E-AAC0-3F82720C34AC}" type="pres">
      <dgm:prSet presAssocID="{A38CE5CB-12CC-43CC-AB5A-A7109BD8B311}" presName="sibTrans" presStyleCnt="0"/>
      <dgm:spPr/>
    </dgm:pt>
    <dgm:pt modelId="{04DA2698-BB7C-4287-83F9-68E84D905D3F}" type="pres">
      <dgm:prSet presAssocID="{B7680B31-9650-4D30-89A2-708A1D94DCDF}" presName="node" presStyleLbl="alignAccFollow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B00AA1-1B11-4099-ABC3-76A2B5CC2353}" type="pres">
      <dgm:prSet presAssocID="{42D29E37-62A6-48F0-8E24-BEBDF224E403}" presName="sibTrans" presStyleCnt="0"/>
      <dgm:spPr/>
    </dgm:pt>
    <dgm:pt modelId="{74568978-5368-4E3D-B794-D6B47138A2DE}" type="pres">
      <dgm:prSet presAssocID="{D325B603-C869-450B-992A-5052CFD061B5}" presName="node" presStyleLbl="alignAccFollow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DCF277-036A-4690-B3BE-D57F3F5C017A}" type="pres">
      <dgm:prSet presAssocID="{216B135D-B110-4764-A777-6356CF089D1C}" presName="sibTrans" presStyleCnt="0"/>
      <dgm:spPr/>
    </dgm:pt>
    <dgm:pt modelId="{F4E57CB0-B195-45C3-A4F0-B58D6200966E}" type="pres">
      <dgm:prSet presAssocID="{7000B3B7-62D8-494E-BDC4-C2B889696389}" presName="node" presStyleLbl="alignAccFollow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DC472C-3D96-4F97-ABCF-84C01C017BB9}" type="pres">
      <dgm:prSet presAssocID="{10BEB106-EF71-4639-B715-E9EF5E17D7AF}" presName="sibTrans" presStyleCnt="0"/>
      <dgm:spPr/>
    </dgm:pt>
    <dgm:pt modelId="{B5F2BB27-2A2B-4188-940F-8FEF98006C04}" type="pres">
      <dgm:prSet presAssocID="{A5E981D7-B38B-4A64-985E-FF17814652EF}" presName="node" presStyleLbl="alignAccFollow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9557B90-5117-4807-A0E5-5B96104B3C92}" type="presOf" srcId="{34AF7C05-2270-4EFB-B892-ED8C6F8CE0CF}" destId="{9019DBB3-BFA7-428D-A48C-09ABFFB91B96}" srcOrd="0" destOrd="0" presId="urn:microsoft.com/office/officeart/2005/8/layout/lProcess3"/>
    <dgm:cxn modelId="{572032EF-E68E-465F-91AC-4D5786B7E483}" srcId="{7AE857B2-548B-4788-AFC0-FC0CDB33A62F}" destId="{A5E981D7-B38B-4A64-985E-FF17814652EF}" srcOrd="7" destOrd="0" parTransId="{16122BB5-0D91-4EA4-B5C3-35C76BE1D1ED}" sibTransId="{0A07E6B0-2949-434C-AFCC-9B78E7E1C5BF}"/>
    <dgm:cxn modelId="{4C4C9FD7-52A8-4E2A-AF87-BC2DBEFB2040}" srcId="{7AE857B2-548B-4788-AFC0-FC0CDB33A62F}" destId="{7454E8D1-B4E6-4C25-A700-D70BC4D3CC24}" srcOrd="1" destOrd="0" parTransId="{77054A7E-01C7-423A-B58E-7C9B70363246}" sibTransId="{25D93803-2E1E-4AA4-BDC1-685176A56AB7}"/>
    <dgm:cxn modelId="{09FE310B-38FF-4A1F-952D-B46CD86F1CD1}" srcId="{7AE857B2-548B-4788-AFC0-FC0CDB33A62F}" destId="{6A1F5EDA-7FA9-433F-86F6-4777EFFDE2BE}" srcOrd="3" destOrd="0" parTransId="{B94641B9-A829-4E93-8BA3-EF484F2EDBC8}" sibTransId="{A38CE5CB-12CC-43CC-AB5A-A7109BD8B311}"/>
    <dgm:cxn modelId="{100F3D18-017A-4000-B222-9D5BF07B81FB}" srcId="{7AE857B2-548B-4788-AFC0-FC0CDB33A62F}" destId="{34AF7C05-2270-4EFB-B892-ED8C6F8CE0CF}" srcOrd="2" destOrd="0" parTransId="{4944655E-D3D5-405E-9570-44751E19C115}" sibTransId="{A0556866-7A2B-4CFF-8ED2-C147CBB1DD55}"/>
    <dgm:cxn modelId="{088A03A2-8F19-402D-A8BC-B7A9F709B685}" type="presOf" srcId="{7AE857B2-548B-4788-AFC0-FC0CDB33A62F}" destId="{79303DE0-0118-4E09-B595-D8EFC3944C2E}" srcOrd="0" destOrd="0" presId="urn:microsoft.com/office/officeart/2005/8/layout/lProcess3"/>
    <dgm:cxn modelId="{F5DA875B-2C9D-4524-A10C-745D95D2F37D}" type="presOf" srcId="{7454E8D1-B4E6-4C25-A700-D70BC4D3CC24}" destId="{BE80FB8C-809A-4CBD-A887-BD1D27D1D77C}" srcOrd="0" destOrd="0" presId="urn:microsoft.com/office/officeart/2005/8/layout/lProcess3"/>
    <dgm:cxn modelId="{73ABBDDE-785D-4260-B42C-C0CA697E281F}" srcId="{7AE857B2-548B-4788-AFC0-FC0CDB33A62F}" destId="{E2FC7D84-63E3-4778-A1B5-F57FC6C301C0}" srcOrd="0" destOrd="0" parTransId="{1A99F304-827C-48D0-971C-CC33961EDE22}" sibTransId="{47214AA7-8D61-47EA-9FB5-F9CC0F38A71B}"/>
    <dgm:cxn modelId="{9F504420-998D-40DA-AC23-6CE832870A43}" type="presOf" srcId="{B7680B31-9650-4D30-89A2-708A1D94DCDF}" destId="{04DA2698-BB7C-4287-83F9-68E84D905D3F}" srcOrd="0" destOrd="0" presId="urn:microsoft.com/office/officeart/2005/8/layout/lProcess3"/>
    <dgm:cxn modelId="{4E969E98-5C3D-4DB7-9423-6DC46043FAF0}" type="presOf" srcId="{D325B603-C869-450B-992A-5052CFD061B5}" destId="{74568978-5368-4E3D-B794-D6B47138A2DE}" srcOrd="0" destOrd="0" presId="urn:microsoft.com/office/officeart/2005/8/layout/lProcess3"/>
    <dgm:cxn modelId="{80679980-5650-4D34-A508-26CC55AF2D55}" srcId="{7AE857B2-548B-4788-AFC0-FC0CDB33A62F}" destId="{D325B603-C869-450B-992A-5052CFD061B5}" srcOrd="5" destOrd="0" parTransId="{9F83361F-F44A-46FC-BD96-CF2E81B4FE2E}" sibTransId="{216B135D-B110-4764-A777-6356CF089D1C}"/>
    <dgm:cxn modelId="{B240CE27-F9D7-45C7-8EDC-73E03BA9E05C}" type="presOf" srcId="{A5E981D7-B38B-4A64-985E-FF17814652EF}" destId="{B5F2BB27-2A2B-4188-940F-8FEF98006C04}" srcOrd="0" destOrd="0" presId="urn:microsoft.com/office/officeart/2005/8/layout/lProcess3"/>
    <dgm:cxn modelId="{612C1449-78E8-4349-9BE7-9ACA36C05B93}" type="presOf" srcId="{DF1F2335-D06B-4D4E-8E9A-4E5026B20C77}" destId="{FF94520C-04E5-4FF6-ACD6-5473A79DE091}" srcOrd="0" destOrd="0" presId="urn:microsoft.com/office/officeart/2005/8/layout/lProcess3"/>
    <dgm:cxn modelId="{263D616A-382C-4AC6-8240-F23324F1ABD5}" type="presOf" srcId="{7000B3B7-62D8-494E-BDC4-C2B889696389}" destId="{F4E57CB0-B195-45C3-A4F0-B58D6200966E}" srcOrd="0" destOrd="0" presId="urn:microsoft.com/office/officeart/2005/8/layout/lProcess3"/>
    <dgm:cxn modelId="{531BFE98-C45D-4B89-9D02-F2671122CE80}" srcId="{DF1F2335-D06B-4D4E-8E9A-4E5026B20C77}" destId="{7AE857B2-548B-4788-AFC0-FC0CDB33A62F}" srcOrd="0" destOrd="0" parTransId="{D2212B36-D540-4D21-99C1-0B8A21B2F642}" sibTransId="{FB271287-B47C-4AD1-84D6-1E63FC56830C}"/>
    <dgm:cxn modelId="{5FC40FFC-8B92-424E-915B-73EAF68BCDA7}" type="presOf" srcId="{6A1F5EDA-7FA9-433F-86F6-4777EFFDE2BE}" destId="{8402BBED-2DC1-476E-8B82-6B5D5A4508E4}" srcOrd="0" destOrd="0" presId="urn:microsoft.com/office/officeart/2005/8/layout/lProcess3"/>
    <dgm:cxn modelId="{AB196A10-394B-4ABB-9409-1A576487625A}" srcId="{7AE857B2-548B-4788-AFC0-FC0CDB33A62F}" destId="{B7680B31-9650-4D30-89A2-708A1D94DCDF}" srcOrd="4" destOrd="0" parTransId="{2EE5448A-F616-4902-83D1-5CCB60B170BB}" sibTransId="{42D29E37-62A6-48F0-8E24-BEBDF224E403}"/>
    <dgm:cxn modelId="{080B3D57-82AC-43A5-9B47-5AE10CEB4AAF}" type="presOf" srcId="{E2FC7D84-63E3-4778-A1B5-F57FC6C301C0}" destId="{68ACFE0E-0F95-49EE-BCAE-B83CEAB2FA9F}" srcOrd="0" destOrd="0" presId="urn:microsoft.com/office/officeart/2005/8/layout/lProcess3"/>
    <dgm:cxn modelId="{E868FB69-C7A7-489E-A049-6331E73CD75A}" srcId="{7AE857B2-548B-4788-AFC0-FC0CDB33A62F}" destId="{7000B3B7-62D8-494E-BDC4-C2B889696389}" srcOrd="6" destOrd="0" parTransId="{9FBA3AC4-3065-48AF-95D6-0B36802C9718}" sibTransId="{10BEB106-EF71-4639-B715-E9EF5E17D7AF}"/>
    <dgm:cxn modelId="{887C77FD-63AF-4B6E-9BA9-DF88A5030977}" type="presParOf" srcId="{FF94520C-04E5-4FF6-ACD6-5473A79DE091}" destId="{B5D7D17C-B273-4796-AB06-D31CD97401CC}" srcOrd="0" destOrd="0" presId="urn:microsoft.com/office/officeart/2005/8/layout/lProcess3"/>
    <dgm:cxn modelId="{7CE3344E-DD70-40D0-9330-47675CA7D68E}" type="presParOf" srcId="{B5D7D17C-B273-4796-AB06-D31CD97401CC}" destId="{79303DE0-0118-4E09-B595-D8EFC3944C2E}" srcOrd="0" destOrd="0" presId="urn:microsoft.com/office/officeart/2005/8/layout/lProcess3"/>
    <dgm:cxn modelId="{11189F25-1011-4764-AD1D-B52C9C5206C8}" type="presParOf" srcId="{B5D7D17C-B273-4796-AB06-D31CD97401CC}" destId="{E034FD19-9BE5-4E67-9FAD-7B5FE5D4AE18}" srcOrd="1" destOrd="0" presId="urn:microsoft.com/office/officeart/2005/8/layout/lProcess3"/>
    <dgm:cxn modelId="{B9A60EA3-5A81-4ABD-A69B-2394F7CFC204}" type="presParOf" srcId="{B5D7D17C-B273-4796-AB06-D31CD97401CC}" destId="{68ACFE0E-0F95-49EE-BCAE-B83CEAB2FA9F}" srcOrd="2" destOrd="0" presId="urn:microsoft.com/office/officeart/2005/8/layout/lProcess3"/>
    <dgm:cxn modelId="{9050BADB-625F-4120-A671-EE42410C8DA0}" type="presParOf" srcId="{B5D7D17C-B273-4796-AB06-D31CD97401CC}" destId="{F1DA4281-65EC-43C6-AED6-99BA5E0C8969}" srcOrd="3" destOrd="0" presId="urn:microsoft.com/office/officeart/2005/8/layout/lProcess3"/>
    <dgm:cxn modelId="{6A84E6F8-1EE4-47C5-B803-C49F215F5C58}" type="presParOf" srcId="{B5D7D17C-B273-4796-AB06-D31CD97401CC}" destId="{BE80FB8C-809A-4CBD-A887-BD1D27D1D77C}" srcOrd="4" destOrd="0" presId="urn:microsoft.com/office/officeart/2005/8/layout/lProcess3"/>
    <dgm:cxn modelId="{D38724CB-EF8D-440F-8805-D6B00B6AEB49}" type="presParOf" srcId="{B5D7D17C-B273-4796-AB06-D31CD97401CC}" destId="{7428517C-80A4-4D66-AE3D-5A7454AA46F1}" srcOrd="5" destOrd="0" presId="urn:microsoft.com/office/officeart/2005/8/layout/lProcess3"/>
    <dgm:cxn modelId="{A9CC1A79-2361-4C7B-BAD5-3FF240458AE8}" type="presParOf" srcId="{B5D7D17C-B273-4796-AB06-D31CD97401CC}" destId="{9019DBB3-BFA7-428D-A48C-09ABFFB91B96}" srcOrd="6" destOrd="0" presId="urn:microsoft.com/office/officeart/2005/8/layout/lProcess3"/>
    <dgm:cxn modelId="{5446DAD4-8AC2-4A09-986F-0EC0736E57A0}" type="presParOf" srcId="{B5D7D17C-B273-4796-AB06-D31CD97401CC}" destId="{DBB2805F-6EDB-4249-8080-048845DCBA89}" srcOrd="7" destOrd="0" presId="urn:microsoft.com/office/officeart/2005/8/layout/lProcess3"/>
    <dgm:cxn modelId="{E68DC079-3BA6-42E5-9DE7-E2C1B32869E2}" type="presParOf" srcId="{B5D7D17C-B273-4796-AB06-D31CD97401CC}" destId="{8402BBED-2DC1-476E-8B82-6B5D5A4508E4}" srcOrd="8" destOrd="0" presId="urn:microsoft.com/office/officeart/2005/8/layout/lProcess3"/>
    <dgm:cxn modelId="{A81FEA72-7379-4ECC-B60D-D28B1B89A81D}" type="presParOf" srcId="{B5D7D17C-B273-4796-AB06-D31CD97401CC}" destId="{93BAEB07-C367-4C6E-AAC0-3F82720C34AC}" srcOrd="9" destOrd="0" presId="urn:microsoft.com/office/officeart/2005/8/layout/lProcess3"/>
    <dgm:cxn modelId="{70B0B325-0EAD-41DC-ABA9-FBEDF5A6EE7C}" type="presParOf" srcId="{B5D7D17C-B273-4796-AB06-D31CD97401CC}" destId="{04DA2698-BB7C-4287-83F9-68E84D905D3F}" srcOrd="10" destOrd="0" presId="urn:microsoft.com/office/officeart/2005/8/layout/lProcess3"/>
    <dgm:cxn modelId="{0EBE2BC4-D772-4682-8EF4-A96B386A4CA7}" type="presParOf" srcId="{B5D7D17C-B273-4796-AB06-D31CD97401CC}" destId="{21B00AA1-1B11-4099-ABC3-76A2B5CC2353}" srcOrd="11" destOrd="0" presId="urn:microsoft.com/office/officeart/2005/8/layout/lProcess3"/>
    <dgm:cxn modelId="{5E761F9C-080B-46DA-8D89-79CD84CBFC7A}" type="presParOf" srcId="{B5D7D17C-B273-4796-AB06-D31CD97401CC}" destId="{74568978-5368-4E3D-B794-D6B47138A2DE}" srcOrd="12" destOrd="0" presId="urn:microsoft.com/office/officeart/2005/8/layout/lProcess3"/>
    <dgm:cxn modelId="{F77C4DB8-3D8D-4309-A3D5-FEC31D37E020}" type="presParOf" srcId="{B5D7D17C-B273-4796-AB06-D31CD97401CC}" destId="{E6DCF277-036A-4690-B3BE-D57F3F5C017A}" srcOrd="13" destOrd="0" presId="urn:microsoft.com/office/officeart/2005/8/layout/lProcess3"/>
    <dgm:cxn modelId="{6EB80425-0E03-49A5-B621-171F1BC086AE}" type="presParOf" srcId="{B5D7D17C-B273-4796-AB06-D31CD97401CC}" destId="{F4E57CB0-B195-45C3-A4F0-B58D6200966E}" srcOrd="14" destOrd="0" presId="urn:microsoft.com/office/officeart/2005/8/layout/lProcess3"/>
    <dgm:cxn modelId="{14189C74-7719-4269-9C68-D0943536EE67}" type="presParOf" srcId="{B5D7D17C-B273-4796-AB06-D31CD97401CC}" destId="{A5DC472C-3D96-4F97-ABCF-84C01C017BB9}" srcOrd="15" destOrd="0" presId="urn:microsoft.com/office/officeart/2005/8/layout/lProcess3"/>
    <dgm:cxn modelId="{EBEA6227-DE56-4973-9309-EC7D372096DE}" type="presParOf" srcId="{B5D7D17C-B273-4796-AB06-D31CD97401CC}" destId="{B5F2BB27-2A2B-4188-940F-8FEF98006C04}" srcOrd="16" destOrd="0" presId="urn:microsoft.com/office/officeart/2005/8/layout/lProcess3"/>
  </dgm:cxnLst>
  <dgm:bg>
    <a:effectLst>
      <a:outerShdw blurRad="50800" dist="38100" dir="2700000" algn="tl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9303DE0-0118-4E09-B595-D8EFC3944C2E}">
      <dsp:nvSpPr>
        <dsp:cNvPr id="0" name=""/>
        <dsp:cNvSpPr/>
      </dsp:nvSpPr>
      <dsp:spPr>
        <a:xfrm>
          <a:off x="4492" y="261477"/>
          <a:ext cx="1254104" cy="501641"/>
        </a:xfrm>
        <a:prstGeom prst="chevron">
          <a:avLst/>
        </a:prstGeom>
        <a:solidFill>
          <a:schemeClr val="bg2">
            <a:lumMod val="75000"/>
          </a:schemeClr>
        </a:solidFill>
        <a:ln w="19050" cap="flat" cmpd="sng" algn="ctr">
          <a:noFill/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6985" rIns="0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sl-SI" sz="1050" kern="1200" dirty="0" smtClean="0">
              <a:solidFill>
                <a:srgbClr val="002060"/>
              </a:solidFill>
            </a:rPr>
            <a:t>PROJECT</a:t>
          </a:r>
          <a:endParaRPr lang="en-US" sz="1050" kern="1200" dirty="0">
            <a:solidFill>
              <a:srgbClr val="002060"/>
            </a:solidFill>
          </a:endParaRPr>
        </a:p>
      </dsp:txBody>
      <dsp:txXfrm>
        <a:off x="4492" y="261477"/>
        <a:ext cx="1254104" cy="501641"/>
      </dsp:txXfrm>
    </dsp:sp>
    <dsp:sp modelId="{68ACFE0E-0F95-49EE-BCAE-B83CEAB2FA9F}">
      <dsp:nvSpPr>
        <dsp:cNvPr id="0" name=""/>
        <dsp:cNvSpPr/>
      </dsp:nvSpPr>
      <dsp:spPr>
        <a:xfrm>
          <a:off x="1095563" y="304116"/>
          <a:ext cx="1040906" cy="416362"/>
        </a:xfrm>
        <a:prstGeom prst="chevron">
          <a:avLst/>
        </a:prstGeom>
        <a:solidFill>
          <a:schemeClr val="bg2">
            <a:lumMod val="75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lab scale testing</a:t>
          </a:r>
          <a:r>
            <a:rPr lang="sl-SI" sz="700" kern="1200" dirty="0" smtClean="0"/>
            <a:t> &amp; </a:t>
          </a:r>
          <a:r>
            <a:rPr lang="en-US" sz="700" kern="1200" noProof="0" dirty="0" smtClean="0"/>
            <a:t>analysis</a:t>
          </a:r>
          <a:endParaRPr lang="en-US" sz="700" kern="1200" noProof="0" dirty="0"/>
        </a:p>
      </dsp:txBody>
      <dsp:txXfrm>
        <a:off x="1095563" y="304116"/>
        <a:ext cx="1040906" cy="416362"/>
      </dsp:txXfrm>
    </dsp:sp>
    <dsp:sp modelId="{BE80FB8C-809A-4CBD-A887-BD1D27D1D77C}">
      <dsp:nvSpPr>
        <dsp:cNvPr id="0" name=""/>
        <dsp:cNvSpPr/>
      </dsp:nvSpPr>
      <dsp:spPr>
        <a:xfrm>
          <a:off x="1990743" y="304116"/>
          <a:ext cx="1040906" cy="416362"/>
        </a:xfrm>
        <a:prstGeom prst="chevron">
          <a:avLst/>
        </a:prstGeom>
        <a:solidFill>
          <a:schemeClr val="tx2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microbial community</a:t>
          </a:r>
          <a:endParaRPr lang="en-US" sz="700" kern="1200" dirty="0"/>
        </a:p>
      </dsp:txBody>
      <dsp:txXfrm>
        <a:off x="1990743" y="304116"/>
        <a:ext cx="1040906" cy="416362"/>
      </dsp:txXfrm>
    </dsp:sp>
    <dsp:sp modelId="{9019DBB3-BFA7-428D-A48C-09ABFFB91B96}">
      <dsp:nvSpPr>
        <dsp:cNvPr id="0" name=""/>
        <dsp:cNvSpPr/>
      </dsp:nvSpPr>
      <dsp:spPr>
        <a:xfrm>
          <a:off x="2885922" y="304116"/>
          <a:ext cx="1040906" cy="416362"/>
        </a:xfrm>
        <a:prstGeom prst="chevron">
          <a:avLst/>
        </a:prstGeom>
        <a:solidFill>
          <a:schemeClr val="accent1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feasibility study</a:t>
          </a:r>
          <a:endParaRPr lang="en-US" sz="700" kern="1200" dirty="0"/>
        </a:p>
      </dsp:txBody>
      <dsp:txXfrm>
        <a:off x="2885922" y="304116"/>
        <a:ext cx="1040906" cy="416362"/>
      </dsp:txXfrm>
    </dsp:sp>
    <dsp:sp modelId="{8402BBED-2DC1-476E-8B82-6B5D5A4508E4}">
      <dsp:nvSpPr>
        <dsp:cNvPr id="0" name=""/>
        <dsp:cNvSpPr/>
      </dsp:nvSpPr>
      <dsp:spPr>
        <a:xfrm>
          <a:off x="3781102" y="304116"/>
          <a:ext cx="1040906" cy="416362"/>
        </a:xfrm>
        <a:prstGeom prst="chevron">
          <a:avLst/>
        </a:prstGeom>
        <a:solidFill>
          <a:schemeClr val="accent2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project planning</a:t>
          </a:r>
          <a:endParaRPr lang="en-US" sz="700" kern="1200" dirty="0"/>
        </a:p>
      </dsp:txBody>
      <dsp:txXfrm>
        <a:off x="3781102" y="304116"/>
        <a:ext cx="1040906" cy="416362"/>
      </dsp:txXfrm>
    </dsp:sp>
    <dsp:sp modelId="{04DA2698-BB7C-4287-83F9-68E84D905D3F}">
      <dsp:nvSpPr>
        <dsp:cNvPr id="0" name=""/>
        <dsp:cNvSpPr/>
      </dsp:nvSpPr>
      <dsp:spPr>
        <a:xfrm>
          <a:off x="4676282" y="304116"/>
          <a:ext cx="1040906" cy="416362"/>
        </a:xfrm>
        <a:prstGeom prst="chevron">
          <a:avLst/>
        </a:prstGeom>
        <a:solidFill>
          <a:schemeClr val="accent3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pilot installation</a:t>
          </a:r>
          <a:endParaRPr lang="en-US" sz="700" kern="1200" dirty="0"/>
        </a:p>
      </dsp:txBody>
      <dsp:txXfrm>
        <a:off x="4676282" y="304116"/>
        <a:ext cx="1040906" cy="416362"/>
      </dsp:txXfrm>
    </dsp:sp>
    <dsp:sp modelId="{74568978-5368-4E3D-B794-D6B47138A2DE}">
      <dsp:nvSpPr>
        <dsp:cNvPr id="0" name=""/>
        <dsp:cNvSpPr/>
      </dsp:nvSpPr>
      <dsp:spPr>
        <a:xfrm>
          <a:off x="5571462" y="304116"/>
          <a:ext cx="1040906" cy="416362"/>
        </a:xfrm>
        <a:prstGeom prst="chevron">
          <a:avLst/>
        </a:prstGeom>
        <a:solidFill>
          <a:schemeClr val="accent4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810" rIns="0" bIns="381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adjustments</a:t>
          </a:r>
          <a:r>
            <a:rPr lang="sl-SI" sz="600" kern="1200" dirty="0" smtClean="0"/>
            <a:t> &amp; </a:t>
          </a:r>
          <a:r>
            <a:rPr lang="sl-SI" sz="600" kern="1200" dirty="0" err="1" smtClean="0"/>
            <a:t>optimisation</a:t>
          </a:r>
          <a:endParaRPr lang="en-US" sz="600" kern="1200" dirty="0"/>
        </a:p>
      </dsp:txBody>
      <dsp:txXfrm>
        <a:off x="5571462" y="304116"/>
        <a:ext cx="1040906" cy="416362"/>
      </dsp:txXfrm>
    </dsp:sp>
    <dsp:sp modelId="{F4E57CB0-B195-45C3-A4F0-B58D6200966E}">
      <dsp:nvSpPr>
        <dsp:cNvPr id="0" name=""/>
        <dsp:cNvSpPr/>
      </dsp:nvSpPr>
      <dsp:spPr>
        <a:xfrm>
          <a:off x="6466642" y="304116"/>
          <a:ext cx="1040906" cy="416362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4445" rIns="0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final installation</a:t>
          </a:r>
          <a:endParaRPr lang="en-US" sz="700" kern="1200" dirty="0"/>
        </a:p>
      </dsp:txBody>
      <dsp:txXfrm>
        <a:off x="6466642" y="304116"/>
        <a:ext cx="1040906" cy="416362"/>
      </dsp:txXfrm>
    </dsp:sp>
    <dsp:sp modelId="{B5F2BB27-2A2B-4188-940F-8FEF98006C04}">
      <dsp:nvSpPr>
        <dsp:cNvPr id="0" name=""/>
        <dsp:cNvSpPr/>
      </dsp:nvSpPr>
      <dsp:spPr>
        <a:xfrm>
          <a:off x="7361821" y="304116"/>
          <a:ext cx="1040906" cy="416362"/>
        </a:xfrm>
        <a:prstGeom prst="chevron">
          <a:avLst/>
        </a:prstGeom>
        <a:solidFill>
          <a:schemeClr val="accent6">
            <a:lumMod val="40000"/>
            <a:lumOff val="60000"/>
            <a:alpha val="90000"/>
          </a:schemeClr>
        </a:solidFill>
        <a:ln w="9525" cap="flat" cmpd="sng" algn="ctr">
          <a:solidFill>
            <a:scrgbClr r="0" g="0" b="0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3810" rIns="0" bIns="381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monitoring, maintenance and support</a:t>
          </a:r>
          <a:endParaRPr lang="en-US" sz="600" kern="1200" dirty="0"/>
        </a:p>
      </dsp:txBody>
      <dsp:txXfrm>
        <a:off x="7361821" y="304116"/>
        <a:ext cx="1040906" cy="416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9F4796-3CB2-4216-B957-3B79FA6774D3}" type="datetimeFigureOut">
              <a:rPr lang="en-US" smtClean="0"/>
              <a:pPr/>
              <a:t>11/12/2014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51ABF-D934-4498-9046-E3B8588982A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90B18-CE6C-4EBF-9CDD-C54B3CF015AF}" type="datetimeFigureOut">
              <a:rPr lang="en-US" smtClean="0"/>
              <a:pPr/>
              <a:t>11/12/2014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0D06FB-BDB1-4C7F-A1D6-CBAE23415D9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sl-SI" dirty="0" smtClean="0"/>
              <a:t>CH</a:t>
            </a:r>
            <a:r>
              <a:rPr lang="sl-SI" baseline="-25000" dirty="0" smtClean="0"/>
              <a:t>2</a:t>
            </a:r>
            <a:r>
              <a:rPr lang="sl-SI" dirty="0" smtClean="0"/>
              <a:t>O</a:t>
            </a:r>
            <a:r>
              <a:rPr lang="sl-SI" baseline="0" dirty="0" smtClean="0"/>
              <a:t> : </a:t>
            </a:r>
            <a:r>
              <a:rPr lang="sl-SI" dirty="0" smtClean="0"/>
              <a:t>30 g/mol; CO</a:t>
            </a:r>
            <a:r>
              <a:rPr lang="sl-SI" baseline="-25000" dirty="0" smtClean="0"/>
              <a:t>2</a:t>
            </a:r>
            <a:r>
              <a:rPr lang="sl-SI" dirty="0" smtClean="0"/>
              <a:t>:</a:t>
            </a:r>
            <a:r>
              <a:rPr lang="sl-SI" baseline="0" dirty="0" smtClean="0"/>
              <a:t> 44 g/mol; O</a:t>
            </a:r>
            <a:r>
              <a:rPr lang="sl-SI" baseline="-25000" dirty="0" smtClean="0"/>
              <a:t>2</a:t>
            </a:r>
            <a:r>
              <a:rPr lang="sl-SI" baseline="0" dirty="0" smtClean="0"/>
              <a:t>: 32 g/mol </a:t>
            </a:r>
          </a:p>
          <a:p>
            <a:r>
              <a:rPr lang="sl-SI" baseline="0" dirty="0" err="1" smtClean="0"/>
              <a:t>Corn</a:t>
            </a:r>
            <a:r>
              <a:rPr lang="sl-SI" baseline="0" dirty="0" smtClean="0"/>
              <a:t> </a:t>
            </a:r>
            <a:r>
              <a:rPr lang="sl-SI" baseline="0" dirty="0" err="1" smtClean="0"/>
              <a:t>silage</a:t>
            </a:r>
            <a:r>
              <a:rPr lang="sl-SI" baseline="0" dirty="0" smtClean="0"/>
              <a:t>: 45 t/ha; </a:t>
            </a:r>
            <a:r>
              <a:rPr lang="sl-SI" baseline="0" dirty="0" err="1" smtClean="0"/>
              <a:t>corn</a:t>
            </a:r>
            <a:r>
              <a:rPr lang="sl-SI" baseline="0" dirty="0" smtClean="0"/>
              <a:t> DM: 15 t/ha</a:t>
            </a:r>
            <a:endParaRPr lang="sl-SI" dirty="0" smtClean="0"/>
          </a:p>
          <a:p>
            <a:r>
              <a:rPr lang="sl-SI" dirty="0" smtClean="0"/>
              <a:t>340 ha * 15 t DM/ha = 5100 t DM/y;</a:t>
            </a:r>
            <a:r>
              <a:rPr lang="sl-SI" baseline="0" dirty="0" smtClean="0"/>
              <a:t> 60% CH</a:t>
            </a:r>
            <a:r>
              <a:rPr lang="sl-SI" baseline="-25000" dirty="0" smtClean="0"/>
              <a:t>4</a:t>
            </a:r>
            <a:r>
              <a:rPr lang="sl-SI" baseline="0" dirty="0" smtClean="0"/>
              <a:t> </a:t>
            </a:r>
            <a:r>
              <a:rPr lang="sl-SI" baseline="0" dirty="0" smtClean="0">
                <a:sym typeface="Wingdings" pitchFamily="2" charset="2"/>
              </a:rPr>
              <a:t> CO</a:t>
            </a:r>
            <a:r>
              <a:rPr lang="sl-SI" baseline="-25000" dirty="0" smtClean="0">
                <a:sym typeface="Wingdings" pitchFamily="2" charset="2"/>
              </a:rPr>
              <a:t>2</a:t>
            </a:r>
            <a:r>
              <a:rPr lang="sl-SI" baseline="0" dirty="0" smtClean="0"/>
              <a:t>; 7500 t CO</a:t>
            </a:r>
            <a:r>
              <a:rPr lang="sl-SI" baseline="-25000" dirty="0" smtClean="0"/>
              <a:t>2</a:t>
            </a:r>
            <a:r>
              <a:rPr lang="sl-SI" baseline="0" dirty="0" smtClean="0"/>
              <a:t>/y; </a:t>
            </a:r>
            <a:r>
              <a:rPr lang="sl-SI" baseline="0" dirty="0" err="1" smtClean="0"/>
              <a:t>losses</a:t>
            </a:r>
            <a:r>
              <a:rPr lang="sl-SI" baseline="0" dirty="0" smtClean="0"/>
              <a:t> 50% 3000-5000 t CO</a:t>
            </a:r>
            <a:r>
              <a:rPr lang="sl-SI" baseline="-25000" dirty="0" smtClean="0"/>
              <a:t>2</a:t>
            </a:r>
            <a:r>
              <a:rPr lang="sl-SI" baseline="0" dirty="0" smtClean="0"/>
              <a:t>/y</a:t>
            </a:r>
          </a:p>
          <a:p>
            <a:r>
              <a:rPr lang="sl-SI" baseline="0" dirty="0" err="1" smtClean="0"/>
              <a:t>Caloric</a:t>
            </a:r>
            <a:r>
              <a:rPr lang="sl-SI" baseline="0" dirty="0" smtClean="0"/>
              <a:t> </a:t>
            </a:r>
            <a:r>
              <a:rPr lang="sl-SI" baseline="0" dirty="0" err="1" smtClean="0"/>
              <a:t>value</a:t>
            </a:r>
            <a:r>
              <a:rPr lang="sl-SI" baseline="0" dirty="0" smtClean="0"/>
              <a:t> CH</a:t>
            </a:r>
            <a:r>
              <a:rPr lang="sl-SI" baseline="-25000" dirty="0" smtClean="0"/>
              <a:t>2</a:t>
            </a:r>
            <a:r>
              <a:rPr lang="sl-SI" baseline="0" dirty="0" smtClean="0"/>
              <a:t>O 17 MJ/kg = 4,6 </a:t>
            </a:r>
            <a:r>
              <a:rPr lang="sl-SI" baseline="0" dirty="0" err="1" smtClean="0"/>
              <a:t>kWh</a:t>
            </a:r>
            <a:r>
              <a:rPr lang="sl-SI" baseline="0" dirty="0" smtClean="0"/>
              <a:t>/kg, 5100 t ~ 23,5 </a:t>
            </a:r>
            <a:r>
              <a:rPr lang="sl-SI" baseline="0" dirty="0" err="1" smtClean="0"/>
              <a:t>GWh</a:t>
            </a:r>
            <a:r>
              <a:rPr lang="sl-SI" baseline="0" dirty="0" smtClean="0"/>
              <a:t>; 1MWe * 360 * 24 = 8,6 </a:t>
            </a:r>
            <a:r>
              <a:rPr lang="sl-SI" baseline="0" dirty="0" err="1" smtClean="0"/>
              <a:t>GWh</a:t>
            </a:r>
            <a:r>
              <a:rPr lang="sl-SI" baseline="0" dirty="0" smtClean="0"/>
              <a:t> (36,6%)</a:t>
            </a:r>
          </a:p>
          <a:p>
            <a:r>
              <a:rPr lang="sl-SI" baseline="0" dirty="0" err="1" smtClean="0"/>
              <a:t>Algal</a:t>
            </a:r>
            <a:r>
              <a:rPr lang="sl-SI" baseline="0" dirty="0" smtClean="0"/>
              <a:t> </a:t>
            </a:r>
            <a:r>
              <a:rPr lang="sl-SI" baseline="0" dirty="0" err="1" smtClean="0"/>
              <a:t>producton</a:t>
            </a:r>
            <a:r>
              <a:rPr lang="sl-SI" baseline="0" dirty="0" smtClean="0"/>
              <a:t> 20g /m</a:t>
            </a:r>
            <a:r>
              <a:rPr lang="sl-SI" baseline="30000" dirty="0" smtClean="0"/>
              <a:t>2</a:t>
            </a:r>
            <a:r>
              <a:rPr lang="sl-SI" baseline="0" dirty="0" smtClean="0"/>
              <a:t>/d = 72 t ADM/ha </a:t>
            </a:r>
            <a:r>
              <a:rPr lang="sl-SI" baseline="0" dirty="0" smtClean="0">
                <a:sym typeface="Wingdings" pitchFamily="2" charset="2"/>
              </a:rPr>
              <a:t> real </a:t>
            </a:r>
            <a:r>
              <a:rPr lang="sl-SI" baseline="0" dirty="0" smtClean="0"/>
              <a:t>40 t </a:t>
            </a:r>
            <a:r>
              <a:rPr lang="sl-SI" baseline="0" dirty="0" err="1" smtClean="0"/>
              <a:t>aDM</a:t>
            </a:r>
            <a:r>
              <a:rPr lang="sl-SI" baseline="0" dirty="0" smtClean="0"/>
              <a:t>/ha - 59 t CO2/ha – 50-85 ha a – 2000-3400 t </a:t>
            </a:r>
            <a:r>
              <a:rPr lang="sl-SI" baseline="0" dirty="0" err="1" smtClean="0"/>
              <a:t>aDM</a:t>
            </a:r>
            <a:endParaRPr lang="sl-SI" baseline="0" dirty="0" smtClean="0"/>
          </a:p>
          <a:p>
            <a:endParaRPr lang="sl-SI" baseline="0" dirty="0" smtClean="0"/>
          </a:p>
          <a:p>
            <a:r>
              <a:rPr lang="sl-SI" baseline="0" dirty="0" smtClean="0"/>
              <a:t>Digestate</a:t>
            </a:r>
          </a:p>
          <a:p>
            <a:r>
              <a:rPr lang="sl-SI" baseline="0" dirty="0" smtClean="0"/>
              <a:t>80 m</a:t>
            </a:r>
            <a:r>
              <a:rPr lang="sl-SI" baseline="30000" dirty="0" smtClean="0"/>
              <a:t>3</a:t>
            </a:r>
            <a:r>
              <a:rPr lang="sl-SI" baseline="0" dirty="0" smtClean="0"/>
              <a:t>/d, COD 15 kg O</a:t>
            </a:r>
            <a:r>
              <a:rPr lang="sl-SI" baseline="-25000" dirty="0" smtClean="0"/>
              <a:t>2</a:t>
            </a:r>
            <a:r>
              <a:rPr lang="sl-SI" baseline="0" dirty="0" smtClean="0"/>
              <a:t>/m</a:t>
            </a:r>
            <a:r>
              <a:rPr lang="sl-SI" baseline="30000" dirty="0" smtClean="0"/>
              <a:t>3</a:t>
            </a:r>
            <a:r>
              <a:rPr lang="sl-SI" baseline="0" dirty="0" smtClean="0"/>
              <a:t>; 1200 kg O</a:t>
            </a:r>
            <a:r>
              <a:rPr lang="sl-SI" baseline="-25000" dirty="0" smtClean="0"/>
              <a:t>2</a:t>
            </a:r>
            <a:r>
              <a:rPr lang="sl-SI" baseline="0" dirty="0" smtClean="0"/>
              <a:t>/d – 440 t O</a:t>
            </a:r>
            <a:r>
              <a:rPr lang="sl-SI" baseline="-25000" dirty="0" smtClean="0"/>
              <a:t>2</a:t>
            </a:r>
            <a:r>
              <a:rPr lang="sl-SI" baseline="0" dirty="0" smtClean="0"/>
              <a:t>/y ~ 440 t </a:t>
            </a:r>
            <a:r>
              <a:rPr lang="sl-SI" baseline="0" dirty="0" err="1" smtClean="0"/>
              <a:t>aDM</a:t>
            </a:r>
            <a:r>
              <a:rPr lang="sl-SI" baseline="0" dirty="0" smtClean="0"/>
              <a:t>/y ~ 11 ha</a:t>
            </a:r>
          </a:p>
          <a:p>
            <a:r>
              <a:rPr lang="sl-SI" baseline="0" dirty="0" smtClean="0"/>
              <a:t>Major part </a:t>
            </a:r>
            <a:r>
              <a:rPr lang="sl-SI" baseline="0" dirty="0" err="1" smtClean="0"/>
              <a:t>of</a:t>
            </a:r>
            <a:r>
              <a:rPr lang="sl-SI" baseline="0" dirty="0" smtClean="0"/>
              <a:t> COD </a:t>
            </a:r>
            <a:r>
              <a:rPr lang="sl-SI" baseline="0" dirty="0" err="1" smtClean="0"/>
              <a:t>comes</a:t>
            </a:r>
            <a:r>
              <a:rPr lang="sl-SI" baseline="0" dirty="0" smtClean="0"/>
              <a:t> </a:t>
            </a:r>
            <a:r>
              <a:rPr lang="sl-SI" baseline="0" dirty="0" err="1" smtClean="0"/>
              <a:t>from</a:t>
            </a:r>
            <a:r>
              <a:rPr lang="sl-SI" baseline="0" dirty="0" smtClean="0"/>
              <a:t> N </a:t>
            </a:r>
            <a:r>
              <a:rPr lang="sl-SI" baseline="0" dirty="0" err="1" smtClean="0"/>
              <a:t>with</a:t>
            </a:r>
            <a:r>
              <a:rPr lang="sl-SI" baseline="0" dirty="0" smtClean="0"/>
              <a:t> </a:t>
            </a:r>
            <a:r>
              <a:rPr lang="sl-SI" baseline="0" dirty="0" err="1" smtClean="0"/>
              <a:t>factor</a:t>
            </a:r>
            <a:r>
              <a:rPr lang="sl-SI" baseline="0" dirty="0" smtClean="0"/>
              <a:t> 4, some </a:t>
            </a:r>
            <a:r>
              <a:rPr lang="sl-SI" baseline="0" dirty="0" err="1" smtClean="0"/>
              <a:t>surface</a:t>
            </a:r>
            <a:r>
              <a:rPr lang="sl-SI" baseline="0" dirty="0" smtClean="0"/>
              <a:t> </a:t>
            </a:r>
            <a:r>
              <a:rPr lang="sl-SI" baseline="0" dirty="0" err="1" smtClean="0"/>
              <a:t>diffusion</a:t>
            </a:r>
            <a:r>
              <a:rPr lang="sl-SI" baseline="0" dirty="0" smtClean="0"/>
              <a:t> </a:t>
            </a:r>
            <a:r>
              <a:rPr lang="sl-SI" baseline="0" dirty="0" smtClean="0">
                <a:sym typeface="Wingdings" pitchFamily="2" charset="2"/>
              </a:rPr>
              <a:t></a:t>
            </a:r>
            <a:r>
              <a:rPr lang="sl-SI" baseline="0" dirty="0" smtClean="0"/>
              <a:t> 30-50% </a:t>
            </a:r>
            <a:r>
              <a:rPr lang="sl-SI" baseline="0" dirty="0" err="1" smtClean="0"/>
              <a:t>area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0D06FB-BDB1-4C7F-A1D6-CBAE23415D9A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A0393-EF10-4572-8D1B-C1E92B178004}" type="slidenum">
              <a:rPr lang="en-US" smtClean="0"/>
              <a:pPr/>
              <a:t>‹#›</a:t>
            </a:fld>
            <a:r>
              <a:rPr lang="sl-SI" smtClean="0"/>
              <a:t>/36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11430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824536"/>
          </a:xfrm>
        </p:spPr>
        <p:txBody>
          <a:bodyPr/>
          <a:lstStyle>
            <a:lvl1pPr>
              <a:buClr>
                <a:srgbClr val="00B050"/>
              </a:buClr>
              <a:buSzPct val="150000"/>
              <a:buFont typeface="Aller Light" pitchFamily="2" charset="-18"/>
              <a:buChar char="•"/>
              <a:defRPr/>
            </a:lvl1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268760"/>
            <a:ext cx="4392488" cy="47525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268760"/>
            <a:ext cx="4392488" cy="47525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504" y="1268760"/>
            <a:ext cx="43924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1988841"/>
            <a:ext cx="4389884" cy="40324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009" y="1268760"/>
            <a:ext cx="43924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988841"/>
            <a:ext cx="4391471" cy="40324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328600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38943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435100"/>
            <a:ext cx="328600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16633"/>
            <a:ext cx="2335088" cy="5904656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512" y="116633"/>
            <a:ext cx="6297488" cy="5904656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02896" y="6448251"/>
            <a:ext cx="2133600" cy="365125"/>
          </a:xfrm>
          <a:prstGeom prst="rect">
            <a:avLst/>
          </a:prstGeom>
        </p:spPr>
        <p:txBody>
          <a:bodyPr/>
          <a:lstStyle/>
          <a:p>
            <a:fld id="{C93EC156-FF97-428C-B906-6E5D3D8F5AF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tif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4.tif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" Target="../slides/slid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504" y="1268760"/>
            <a:ext cx="8928992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 descr="logo_ENG_transparent.tif"/>
          <p:cNvPicPr>
            <a:picLocks noChangeAspect="1"/>
          </p:cNvPicPr>
          <p:nvPr userDrawn="1"/>
        </p:nvPicPr>
        <p:blipFill>
          <a:blip r:embed="rId13" cstate="screen"/>
          <a:stretch>
            <a:fillRect/>
          </a:stretch>
        </p:blipFill>
        <p:spPr>
          <a:xfrm>
            <a:off x="6372200" y="6132503"/>
            <a:ext cx="1979712" cy="680873"/>
          </a:xfrm>
          <a:prstGeom prst="rect">
            <a:avLst/>
          </a:prstGeom>
        </p:spPr>
      </p:pic>
      <p:cxnSp>
        <p:nvCxnSpPr>
          <p:cNvPr id="9" name="Straight Connector 8"/>
          <p:cNvCxnSpPr/>
          <p:nvPr userDrawn="1"/>
        </p:nvCxnSpPr>
        <p:spPr>
          <a:xfrm>
            <a:off x="0" y="6047254"/>
            <a:ext cx="9144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 userDrawn="1"/>
        </p:nvCxnSpPr>
        <p:spPr>
          <a:xfrm>
            <a:off x="0" y="6068274"/>
            <a:ext cx="914400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 userDrawn="1"/>
        </p:nvCxnSpPr>
        <p:spPr>
          <a:xfrm>
            <a:off x="0" y="6089294"/>
            <a:ext cx="9144000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hlinkClick r:id="rId14" action="ppaction://hlinksldjump"/>
          </p:cNvPr>
          <p:cNvSpPr/>
          <p:nvPr userDrawn="1"/>
        </p:nvSpPr>
        <p:spPr>
          <a:xfrm>
            <a:off x="3474132" y="6497960"/>
            <a:ext cx="219573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sl-SI" b="1" dirty="0" smtClean="0">
                <a:solidFill>
                  <a:srgbClr val="00B050"/>
                </a:solidFill>
              </a:rPr>
              <a:t>Algae</a:t>
            </a:r>
            <a:r>
              <a:rPr lang="sl-SI" b="1" baseline="0" dirty="0" smtClean="0">
                <a:solidFill>
                  <a:srgbClr val="00B050"/>
                </a:solidFill>
              </a:rPr>
              <a:t>BioGas</a:t>
            </a:r>
            <a:endParaRPr lang="en-US" b="1" dirty="0" smtClean="0">
              <a:solidFill>
                <a:srgbClr val="00B050"/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4"/>
          </p:nvPr>
        </p:nvSpPr>
        <p:spPr>
          <a:xfrm>
            <a:off x="3505200" y="616530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rgbClr val="00B050"/>
                </a:solidFill>
              </a:defRPr>
            </a:lvl1pPr>
          </a:lstStyle>
          <a:p>
            <a:fld id="{C11A0393-EF10-4572-8D1B-C1E92B178004}" type="slidenum">
              <a:rPr lang="en-US" smtClean="0"/>
              <a:pPr/>
              <a:t>‹#›</a:t>
            </a:fld>
            <a:r>
              <a:rPr lang="sl-SI" smtClean="0"/>
              <a:t>/36</a:t>
            </a:r>
            <a:endParaRPr lang="en-US" dirty="0"/>
          </a:p>
        </p:txBody>
      </p:sp>
      <p:pic>
        <p:nvPicPr>
          <p:cNvPr id="14" name="Picture 13" descr="ABGlogoV0_263x210.gif">
            <a:hlinkClick r:id="rId14" action="ppaction://hlinksldjump"/>
          </p:cNvPr>
          <p:cNvPicPr>
            <a:picLocks noChangeAspect="1"/>
          </p:cNvPicPr>
          <p:nvPr userDrawn="1"/>
        </p:nvPicPr>
        <p:blipFill>
          <a:blip r:embed="rId15" cstate="screen"/>
          <a:stretch>
            <a:fillRect/>
          </a:stretch>
        </p:blipFill>
        <p:spPr>
          <a:xfrm>
            <a:off x="35496" y="6073899"/>
            <a:ext cx="981993" cy="784101"/>
          </a:xfrm>
          <a:prstGeom prst="rect">
            <a:avLst/>
          </a:prstGeom>
        </p:spPr>
      </p:pic>
      <p:pic>
        <p:nvPicPr>
          <p:cNvPr id="15" name="Picture 14" descr="logo_eu_eco-innovation_200.gif"/>
          <p:cNvPicPr>
            <a:picLocks noChangeAspect="1"/>
          </p:cNvPicPr>
          <p:nvPr userDrawn="1"/>
        </p:nvPicPr>
        <p:blipFill>
          <a:blip r:embed="rId16" cstate="screen"/>
          <a:stretch>
            <a:fillRect/>
          </a:stretch>
        </p:blipFill>
        <p:spPr>
          <a:xfrm>
            <a:off x="1259632" y="6093275"/>
            <a:ext cx="1296144" cy="764725"/>
          </a:xfrm>
          <a:prstGeom prst="rect">
            <a:avLst/>
          </a:prstGeom>
        </p:spPr>
      </p:pic>
      <p:pic>
        <p:nvPicPr>
          <p:cNvPr id="16" name="Picture 15" descr="koto_logo_778x737.tif"/>
          <p:cNvPicPr>
            <a:picLocks noChangeAspect="1"/>
          </p:cNvPicPr>
          <p:nvPr userDrawn="1"/>
        </p:nvPicPr>
        <p:blipFill>
          <a:blip r:embed="rId17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23920" y="6080358"/>
            <a:ext cx="792088" cy="750346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rgbClr val="00B05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slide" Target="slide14.xml"/><Relationship Id="rId7" Type="http://schemas.openxmlformats.org/officeDocument/2006/relationships/slide" Target="slide3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5.xml"/><Relationship Id="rId5" Type="http://schemas.openxmlformats.org/officeDocument/2006/relationships/slide" Target="slide32.xml"/><Relationship Id="rId4" Type="http://schemas.openxmlformats.org/officeDocument/2006/relationships/slide" Target="slide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3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jpe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66.jpeg"/><Relationship Id="rId7" Type="http://schemas.openxmlformats.org/officeDocument/2006/relationships/image" Target="../media/image70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73.jpeg"/><Relationship Id="rId7" Type="http://schemas.openxmlformats.org/officeDocument/2006/relationships/image" Target="../media/image7.gif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6.jpeg"/><Relationship Id="rId11" Type="http://schemas.openxmlformats.org/officeDocument/2006/relationships/image" Target="../media/image80.jpeg"/><Relationship Id="rId5" Type="http://schemas.openxmlformats.org/officeDocument/2006/relationships/image" Target="../media/image75.jpeg"/><Relationship Id="rId10" Type="http://schemas.openxmlformats.org/officeDocument/2006/relationships/image" Target="../media/image79.jpeg"/><Relationship Id="rId4" Type="http://schemas.openxmlformats.org/officeDocument/2006/relationships/image" Target="../media/image74.jpeg"/><Relationship Id="rId9" Type="http://schemas.openxmlformats.org/officeDocument/2006/relationships/image" Target="../media/image78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7" Type="http://schemas.openxmlformats.org/officeDocument/2006/relationships/image" Target="../media/image7.gif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jpeg"/><Relationship Id="rId3" Type="http://schemas.openxmlformats.org/officeDocument/2006/relationships/image" Target="../media/image86.jpeg"/><Relationship Id="rId7" Type="http://schemas.openxmlformats.org/officeDocument/2006/relationships/image" Target="../media/image90.jpeg"/><Relationship Id="rId12" Type="http://schemas.openxmlformats.org/officeDocument/2006/relationships/image" Target="../media/image95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9.jpeg"/><Relationship Id="rId11" Type="http://schemas.openxmlformats.org/officeDocument/2006/relationships/image" Target="../media/image94.jpeg"/><Relationship Id="rId5" Type="http://schemas.openxmlformats.org/officeDocument/2006/relationships/image" Target="../media/image88.jpeg"/><Relationship Id="rId10" Type="http://schemas.openxmlformats.org/officeDocument/2006/relationships/image" Target="../media/image93.jpeg"/><Relationship Id="rId4" Type="http://schemas.openxmlformats.org/officeDocument/2006/relationships/image" Target="../media/image87.jpeg"/><Relationship Id="rId9" Type="http://schemas.openxmlformats.org/officeDocument/2006/relationships/image" Target="../media/image92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noProof="0" smtClean="0"/>
              <a:t>Robert Reinhardt</a:t>
            </a:r>
          </a:p>
          <a:p>
            <a:r>
              <a:rPr lang="en-GB" sz="2400" noProof="0" smtClean="0"/>
              <a:t>AlgEn, algal technology centre, Slovenia</a:t>
            </a:r>
          </a:p>
          <a:p>
            <a:r>
              <a:rPr lang="en-GB" sz="2400" smtClean="0"/>
              <a:t>robert</a:t>
            </a:r>
            <a:r>
              <a:rPr lang="en-GB" sz="2400" noProof="0" smtClean="0"/>
              <a:t>@algen.si</a:t>
            </a:r>
            <a:endParaRPr lang="en-GB" sz="2400" noProof="0" dirty="0"/>
          </a:p>
        </p:txBody>
      </p:sp>
      <p:pic>
        <p:nvPicPr>
          <p:cNvPr id="8" name="Picture 7" descr="ABGlogoH2_2475x945.gif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853952" y="1412776"/>
            <a:ext cx="5436096" cy="20756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632824" y="152215"/>
            <a:ext cx="7878352" cy="904876"/>
            <a:chOff x="724322" y="152215"/>
            <a:chExt cx="7878352" cy="904876"/>
          </a:xfrm>
        </p:grpSpPr>
        <p:pic>
          <p:nvPicPr>
            <p:cNvPr id="41986" name="Picture 2" descr="http://www.eubia.org/templates/templateeubia/img/logo.png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724322" y="152215"/>
              <a:ext cx="895350" cy="904876"/>
            </a:xfrm>
            <a:prstGeom prst="rect">
              <a:avLst/>
            </a:prstGeom>
            <a:noFill/>
          </p:spPr>
        </p:pic>
        <p:sp>
          <p:nvSpPr>
            <p:cNvPr id="9" name="TextBox 8"/>
            <p:cNvSpPr txBox="1"/>
            <p:nvPr/>
          </p:nvSpPr>
          <p:spPr>
            <a:xfrm>
              <a:off x="1619672" y="312266"/>
              <a:ext cx="698300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b="1" i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Open Workshop on Microalgae Market</a:t>
              </a:r>
              <a:endParaRPr lang="en-GB" sz="32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smtClean="0"/>
              <a:t>Agenda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smtClean="0"/>
              <a:t>Introduction to Algae</a:t>
            </a:r>
          </a:p>
          <a:p>
            <a:r>
              <a:rPr lang="en-GB" noProof="0" smtClean="0"/>
              <a:t>Algae and biogas: </a:t>
            </a:r>
            <a:r>
              <a:rPr lang="en-GB" b="1" noProof="0" smtClean="0"/>
              <a:t>recycling nutrients</a:t>
            </a:r>
            <a:r>
              <a:rPr lang="en-GB" noProof="0" smtClean="0"/>
              <a:t> and </a:t>
            </a:r>
            <a:r>
              <a:rPr lang="en-GB" b="1" noProof="0" smtClean="0"/>
              <a:t>CO</a:t>
            </a:r>
            <a:r>
              <a:rPr lang="en-GB" b="1" baseline="-25000" noProof="0" smtClean="0"/>
              <a:t>2</a:t>
            </a:r>
            <a:endParaRPr lang="en-GB" b="1" noProof="0" smtClean="0"/>
          </a:p>
          <a:p>
            <a:r>
              <a:rPr lang="en-GB" noProof="0" smtClean="0"/>
              <a:t>Algal-bacterial </a:t>
            </a:r>
            <a:r>
              <a:rPr lang="en-GB" b="1" noProof="0" smtClean="0"/>
              <a:t>treatment</a:t>
            </a:r>
            <a:r>
              <a:rPr lang="en-GB" noProof="0" smtClean="0"/>
              <a:t> of biogas digestate</a:t>
            </a:r>
          </a:p>
          <a:p>
            <a:r>
              <a:rPr lang="en-GB" noProof="0" smtClean="0"/>
              <a:t>Algae as biogas </a:t>
            </a:r>
            <a:r>
              <a:rPr lang="en-GB" b="1" noProof="0" smtClean="0"/>
              <a:t>feedstock</a:t>
            </a:r>
            <a:r>
              <a:rPr lang="en-GB" noProof="0" smtClean="0"/>
              <a:t> with 3-5 times better efficiency compared to energy crops</a:t>
            </a:r>
          </a:p>
          <a:p>
            <a:r>
              <a:rPr lang="en-GB" noProof="0" smtClean="0"/>
              <a:t>Biogas digestate as algal </a:t>
            </a:r>
            <a:r>
              <a:rPr lang="en-GB" b="1" noProof="0" smtClean="0"/>
              <a:t>nutrient</a:t>
            </a:r>
            <a:r>
              <a:rPr lang="en-GB" noProof="0" smtClean="0"/>
              <a:t> - higher value products</a:t>
            </a:r>
          </a:p>
          <a:p>
            <a:r>
              <a:rPr lang="en-GB" noProof="0" smtClean="0"/>
              <a:t>AlgaeBioGas project</a:t>
            </a:r>
            <a:endParaRPr lang="en-GB" noProof="0" dirty="0"/>
          </a:p>
        </p:txBody>
      </p:sp>
      <p:sp>
        <p:nvSpPr>
          <p:cNvPr id="4" name="Flowchart: Delay 3">
            <a:hlinkClick r:id="rId2" action="ppaction://hlinksldjump"/>
          </p:cNvPr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lowchart: Delay 4">
            <a:hlinkClick r:id="rId3" action="ppaction://hlinksldjump"/>
          </p:cNvPr>
          <p:cNvSpPr/>
          <p:nvPr/>
        </p:nvSpPr>
        <p:spPr>
          <a:xfrm rot="10800000">
            <a:off x="8711952" y="1856699"/>
            <a:ext cx="432048" cy="360040"/>
          </a:xfrm>
          <a:prstGeom prst="flowChartDelay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lowchart: Delay 5">
            <a:hlinkClick r:id="rId4" action="ppaction://hlinksldjump"/>
          </p:cNvPr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lowchart: Delay 6">
            <a:hlinkClick r:id="rId5" action="ppaction://hlinksldjump"/>
          </p:cNvPr>
          <p:cNvSpPr/>
          <p:nvPr/>
        </p:nvSpPr>
        <p:spPr>
          <a:xfrm rot="10800000">
            <a:off x="8711951" y="3027397"/>
            <a:ext cx="432048" cy="360040"/>
          </a:xfrm>
          <a:prstGeom prst="flowChartDelay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Delay 7">
            <a:hlinkClick r:id="rId6" action="ppaction://hlinksldjump"/>
          </p:cNvPr>
          <p:cNvSpPr/>
          <p:nvPr/>
        </p:nvSpPr>
        <p:spPr>
          <a:xfrm rot="10800000">
            <a:off x="8711952" y="4107516"/>
            <a:ext cx="432048" cy="360040"/>
          </a:xfrm>
          <a:prstGeom prst="flowChartDelay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11" name="Picture 10" descr="ABGlogo0_263x110.gif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8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smtClean="0"/>
              <a:t>Algae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mtClean="0"/>
              <a:t>very large and diverse group of simple organisms</a:t>
            </a:r>
          </a:p>
          <a:p>
            <a:r>
              <a:rPr lang="en-GB" smtClean="0"/>
              <a:t>mostly aquatic</a:t>
            </a:r>
          </a:p>
          <a:p>
            <a:r>
              <a:rPr lang="en-GB" smtClean="0"/>
              <a:t>typically autotrophic - photosynthetic</a:t>
            </a:r>
          </a:p>
          <a:p>
            <a:r>
              <a:rPr lang="en-GB" smtClean="0"/>
              <a:t>from unicellular to multicellular</a:t>
            </a:r>
          </a:p>
          <a:p>
            <a:r>
              <a:rPr lang="en-GB" smtClean="0"/>
              <a:t>not organized into distinct (plant) organs</a:t>
            </a:r>
          </a:p>
          <a:p>
            <a:r>
              <a:rPr lang="en-GB" smtClean="0"/>
              <a:t>cyanobacteria, microalgae, macroalgae</a:t>
            </a:r>
          </a:p>
          <a:p>
            <a:r>
              <a:rPr lang="en-GB" smtClean="0"/>
              <a:t>taxonomy ≠ technology</a:t>
            </a: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Modern (microbial) taxonomy</a:t>
            </a:r>
            <a:endParaRPr lang="en-GB" dirty="0"/>
          </a:p>
        </p:txBody>
      </p:sp>
      <p:pic>
        <p:nvPicPr>
          <p:cNvPr id="37890" name="Picture 2" descr="File:CollapsedtreeLabels-simplified.sv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62000" y="1208111"/>
            <a:ext cx="7620000" cy="5029201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6228184" y="4149080"/>
            <a:ext cx="1944216" cy="576064"/>
          </a:xfrm>
          <a:prstGeom prst="rect">
            <a:avLst/>
          </a:pr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2051720" y="2492896"/>
            <a:ext cx="720080" cy="360040"/>
          </a:xfrm>
          <a:prstGeom prst="rect">
            <a:avLst/>
          </a:prstGeom>
          <a:solidFill>
            <a:schemeClr val="accent1">
              <a:lumMod val="40000"/>
              <a:lumOff val="60000"/>
              <a:alpha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Delay 7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smtClean="0"/>
              <a:t>Macroalgae</a:t>
            </a:r>
            <a:endParaRPr lang="en-GB" noProof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85720" y="3621654"/>
            <a:ext cx="2657493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429388" y="3621654"/>
            <a:ext cx="2398065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 descr="C:\Users\miha\Desktop\algen\predavanja\macrocystis_pyrifera_giant_kelp1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3530743" y="1335638"/>
            <a:ext cx="2481417" cy="2160000"/>
          </a:xfrm>
          <a:prstGeom prst="rect">
            <a:avLst/>
          </a:prstGeom>
          <a:noFill/>
        </p:spPr>
      </p:pic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071802" y="3621654"/>
            <a:ext cx="3290824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23528" y="1335637"/>
            <a:ext cx="2880000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PoljeZBesedilom 10"/>
          <p:cNvSpPr txBox="1"/>
          <p:nvPr/>
        </p:nvSpPr>
        <p:spPr>
          <a:xfrm>
            <a:off x="2285984" y="312158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i="1" dirty="0" err="1" smtClean="0">
                <a:solidFill>
                  <a:schemeClr val="bg1"/>
                </a:solidFill>
              </a:rPr>
              <a:t>Ulva</a:t>
            </a:r>
            <a:r>
              <a:rPr lang="sl-SI" dirty="0" smtClean="0">
                <a:solidFill>
                  <a:schemeClr val="bg1"/>
                </a:solidFill>
              </a:rPr>
              <a:t> sp.</a:t>
            </a:r>
            <a:endParaRPr lang="sl-SI" dirty="0">
              <a:solidFill>
                <a:schemeClr val="bg1"/>
              </a:solidFill>
            </a:endParaRPr>
          </a:p>
        </p:txBody>
      </p:sp>
      <p:sp>
        <p:nvSpPr>
          <p:cNvPr id="10" name="PoljeZBesedilom 11"/>
          <p:cNvSpPr txBox="1"/>
          <p:nvPr/>
        </p:nvSpPr>
        <p:spPr>
          <a:xfrm>
            <a:off x="3571868" y="3121588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i="1" dirty="0" err="1" smtClean="0">
                <a:solidFill>
                  <a:schemeClr val="bg1"/>
                </a:solidFill>
              </a:rPr>
              <a:t>Macrocystis</a:t>
            </a:r>
            <a:r>
              <a:rPr lang="sl-SI" i="1" dirty="0" smtClean="0">
                <a:solidFill>
                  <a:schemeClr val="bg1"/>
                </a:solidFill>
              </a:rPr>
              <a:t> </a:t>
            </a:r>
            <a:r>
              <a:rPr lang="sl-SI" i="1" dirty="0" err="1" smtClean="0">
                <a:solidFill>
                  <a:schemeClr val="bg1"/>
                </a:solidFill>
              </a:rPr>
              <a:t>pyrifera</a:t>
            </a:r>
            <a:r>
              <a:rPr lang="sl-SI" i="1" dirty="0" smtClean="0">
                <a:solidFill>
                  <a:schemeClr val="bg1"/>
                </a:solidFill>
              </a:rPr>
              <a:t> </a:t>
            </a:r>
            <a:endParaRPr lang="sl-SI" i="1" dirty="0">
              <a:solidFill>
                <a:schemeClr val="bg1"/>
              </a:solidFill>
            </a:endParaRPr>
          </a:p>
        </p:txBody>
      </p:sp>
      <p:sp>
        <p:nvSpPr>
          <p:cNvPr id="11" name="PoljeZBesedilom 12"/>
          <p:cNvSpPr txBox="1"/>
          <p:nvPr/>
        </p:nvSpPr>
        <p:spPr>
          <a:xfrm>
            <a:off x="6393892" y="5445224"/>
            <a:ext cx="2714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i="1" dirty="0" err="1" smtClean="0">
                <a:solidFill>
                  <a:schemeClr val="bg1"/>
                </a:solidFill>
              </a:rPr>
              <a:t>Laminaria</a:t>
            </a:r>
            <a:r>
              <a:rPr lang="sl-SI" i="1" dirty="0" smtClean="0">
                <a:solidFill>
                  <a:schemeClr val="bg1"/>
                </a:solidFill>
              </a:rPr>
              <a:t> </a:t>
            </a:r>
            <a:r>
              <a:rPr lang="sl-SI" i="1" dirty="0" err="1" smtClean="0">
                <a:solidFill>
                  <a:schemeClr val="bg1"/>
                </a:solidFill>
              </a:rPr>
              <a:t>hyperborea</a:t>
            </a:r>
            <a:r>
              <a:rPr lang="sl-SI" i="1" dirty="0" smtClean="0">
                <a:solidFill>
                  <a:schemeClr val="bg1"/>
                </a:solidFill>
              </a:rPr>
              <a:t>  </a:t>
            </a:r>
            <a:endParaRPr lang="sl-SI" i="1" dirty="0">
              <a:solidFill>
                <a:schemeClr val="bg1"/>
              </a:solidFill>
            </a:endParaRPr>
          </a:p>
        </p:txBody>
      </p:sp>
      <p:sp>
        <p:nvSpPr>
          <p:cNvPr id="12" name="PoljeZBesedilom 13"/>
          <p:cNvSpPr txBox="1"/>
          <p:nvPr/>
        </p:nvSpPr>
        <p:spPr>
          <a:xfrm>
            <a:off x="3078642" y="5445224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i="1" dirty="0" err="1" smtClean="0">
                <a:solidFill>
                  <a:schemeClr val="bg1"/>
                </a:solidFill>
              </a:rPr>
              <a:t>Lattissima</a:t>
            </a:r>
            <a:r>
              <a:rPr lang="sl-SI" i="1" dirty="0" smtClean="0">
                <a:solidFill>
                  <a:schemeClr val="bg1"/>
                </a:solidFill>
              </a:rPr>
              <a:t> </a:t>
            </a:r>
            <a:r>
              <a:rPr lang="sl-SI" i="1" dirty="0" err="1" smtClean="0">
                <a:solidFill>
                  <a:schemeClr val="bg1"/>
                </a:solidFill>
              </a:rPr>
              <a:t>saccharina</a:t>
            </a:r>
            <a:r>
              <a:rPr lang="sl-SI" i="1" dirty="0" smtClean="0">
                <a:solidFill>
                  <a:schemeClr val="bg1"/>
                </a:solidFill>
              </a:rPr>
              <a:t> </a:t>
            </a:r>
            <a:endParaRPr lang="sl-SI" i="1" dirty="0">
              <a:solidFill>
                <a:schemeClr val="bg1"/>
              </a:solidFill>
            </a:endParaRPr>
          </a:p>
        </p:txBody>
      </p:sp>
      <p:sp>
        <p:nvSpPr>
          <p:cNvPr id="13" name="PoljeZBesedilom 14"/>
          <p:cNvSpPr txBox="1"/>
          <p:nvPr/>
        </p:nvSpPr>
        <p:spPr>
          <a:xfrm>
            <a:off x="270330" y="5445224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i="1" dirty="0" err="1" smtClean="0">
                <a:solidFill>
                  <a:schemeClr val="bg1"/>
                </a:solidFill>
              </a:rPr>
              <a:t>Laminaria</a:t>
            </a:r>
            <a:r>
              <a:rPr lang="sl-SI" dirty="0" smtClean="0">
                <a:solidFill>
                  <a:schemeClr val="bg1"/>
                </a:solidFill>
              </a:rPr>
              <a:t> </a:t>
            </a:r>
            <a:r>
              <a:rPr lang="sl-SI" dirty="0" err="1" smtClean="0">
                <a:solidFill>
                  <a:schemeClr val="bg1"/>
                </a:solidFill>
              </a:rPr>
              <a:t>digitata</a:t>
            </a:r>
            <a:r>
              <a:rPr lang="sl-SI" dirty="0" smtClean="0">
                <a:solidFill>
                  <a:schemeClr val="bg1"/>
                </a:solidFill>
              </a:rPr>
              <a:t>  </a:t>
            </a:r>
            <a:endParaRPr lang="sl-SI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6156176" y="1340768"/>
            <a:ext cx="274320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Pravokotnik 16"/>
          <p:cNvSpPr/>
          <p:nvPr/>
        </p:nvSpPr>
        <p:spPr>
          <a:xfrm>
            <a:off x="6084168" y="3131676"/>
            <a:ext cx="20156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l-SI" i="1" dirty="0" err="1" smtClean="0"/>
              <a:t>Sargassum</a:t>
            </a:r>
            <a:r>
              <a:rPr lang="sl-SI" i="1" dirty="0" smtClean="0"/>
              <a:t> </a:t>
            </a:r>
            <a:r>
              <a:rPr lang="sl-SI" i="1" dirty="0" err="1" smtClean="0"/>
              <a:t>natans</a:t>
            </a:r>
            <a:endParaRPr lang="sl-SI" i="1" dirty="0"/>
          </a:p>
        </p:txBody>
      </p:sp>
      <p:sp>
        <p:nvSpPr>
          <p:cNvPr id="16" name="Flowchart: Delay 15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smtClean="0"/>
              <a:t>Microalgae &amp; cyanobacteria</a:t>
            </a:r>
            <a:endParaRPr lang="en-GB" noProof="0"/>
          </a:p>
        </p:txBody>
      </p:sp>
      <p:grpSp>
        <p:nvGrpSpPr>
          <p:cNvPr id="20" name="Group 19"/>
          <p:cNvGrpSpPr/>
          <p:nvPr/>
        </p:nvGrpSpPr>
        <p:grpSpPr>
          <a:xfrm>
            <a:off x="132699" y="1124744"/>
            <a:ext cx="2423077" cy="2183775"/>
            <a:chOff x="204707" y="1124744"/>
            <a:chExt cx="2423077" cy="2183775"/>
          </a:xfrm>
        </p:grpSpPr>
        <p:pic>
          <p:nvPicPr>
            <p:cNvPr id="4" name="Picture 3" descr="C:\Users\miha\Desktop\algen\predavanja\chlorella-bol.jpg"/>
            <p:cNvPicPr>
              <a:picLocks noChangeAspect="1" noChangeArrowheads="1"/>
            </p:cNvPicPr>
            <p:nvPr/>
          </p:nvPicPr>
          <p:blipFill>
            <a:blip r:embed="rId2" cstate="email"/>
            <a:srcRect/>
            <a:stretch>
              <a:fillRect/>
            </a:stretch>
          </p:blipFill>
          <p:spPr bwMode="auto">
            <a:xfrm>
              <a:off x="204707" y="1124744"/>
              <a:ext cx="2423077" cy="1800000"/>
            </a:xfrm>
            <a:prstGeom prst="rect">
              <a:avLst/>
            </a:prstGeom>
            <a:noFill/>
          </p:spPr>
        </p:pic>
        <p:sp>
          <p:nvSpPr>
            <p:cNvPr id="5" name="PoljeZBesedilom 6"/>
            <p:cNvSpPr txBox="1"/>
            <p:nvPr/>
          </p:nvSpPr>
          <p:spPr>
            <a:xfrm>
              <a:off x="380394" y="3013630"/>
              <a:ext cx="2071702" cy="294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500"/>
                </a:lnSpc>
              </a:pPr>
              <a:r>
                <a:rPr lang="sl-SI" i="1" dirty="0" err="1" smtClean="0"/>
                <a:t>Chlorella</a:t>
              </a:r>
              <a:r>
                <a:rPr lang="sl-SI" i="1" dirty="0" smtClean="0"/>
                <a:t> </a:t>
              </a:r>
              <a:r>
                <a:rPr lang="sl-SI" i="1" dirty="0" err="1" smtClean="0"/>
                <a:t>vulgaris</a:t>
              </a:r>
              <a:endParaRPr lang="sl-SI" sz="1200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132699" y="3429000"/>
            <a:ext cx="1760849" cy="2518539"/>
            <a:chOff x="146855" y="3429000"/>
            <a:chExt cx="1760849" cy="2518539"/>
          </a:xfrm>
        </p:grpSpPr>
        <p:pic>
          <p:nvPicPr>
            <p:cNvPr id="6" name="Picture 12" descr="http://www.microscopy-uk.org.uk/mag/imgoct05/Scenedesmus-quadricauda.jpg"/>
            <p:cNvPicPr>
              <a:picLocks noChangeAspect="1" noChangeArrowheads="1"/>
            </p:cNvPicPr>
            <p:nvPr/>
          </p:nvPicPr>
          <p:blipFill>
            <a:blip r:embed="rId3" cstate="email"/>
            <a:srcRect/>
            <a:stretch>
              <a:fillRect/>
            </a:stretch>
          </p:blipFill>
          <p:spPr bwMode="auto">
            <a:xfrm>
              <a:off x="146855" y="3429000"/>
              <a:ext cx="1760849" cy="1800000"/>
            </a:xfrm>
            <a:prstGeom prst="rect">
              <a:avLst/>
            </a:prstGeom>
            <a:noFill/>
          </p:spPr>
        </p:pic>
        <p:sp>
          <p:nvSpPr>
            <p:cNvPr id="7" name="PoljeZBesedilom 9"/>
            <p:cNvSpPr txBox="1"/>
            <p:nvPr/>
          </p:nvSpPr>
          <p:spPr>
            <a:xfrm>
              <a:off x="246591" y="5301208"/>
              <a:ext cx="15613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sl-SI" i="1" dirty="0" err="1" smtClean="0"/>
                <a:t>Scenedesmus</a:t>
              </a:r>
              <a:r>
                <a:rPr lang="sl-SI" i="1" dirty="0" smtClean="0"/>
                <a:t> </a:t>
              </a:r>
              <a:br>
                <a:rPr lang="sl-SI" i="1" dirty="0" smtClean="0"/>
              </a:br>
              <a:r>
                <a:rPr lang="sl-SI" i="1" dirty="0" err="1" smtClean="0"/>
                <a:t>quadricauda</a:t>
              </a:r>
              <a:endParaRPr lang="sl-SI" i="1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2898068" y="1124744"/>
            <a:ext cx="2808312" cy="2183775"/>
            <a:chOff x="2898068" y="1124744"/>
            <a:chExt cx="2808312" cy="2183775"/>
          </a:xfrm>
        </p:grpSpPr>
        <p:pic>
          <p:nvPicPr>
            <p:cNvPr id="8" name="Picture 3" descr="C:\Users\miha\Desktop\algen\predavanja\Spirulina-fusiformis.jpg"/>
            <p:cNvPicPr>
              <a:picLocks noChangeAspect="1" noChangeArrowheads="1"/>
            </p:cNvPicPr>
            <p:nvPr/>
          </p:nvPicPr>
          <p:blipFill>
            <a:blip r:embed="rId4" cstate="email"/>
            <a:srcRect/>
            <a:stretch>
              <a:fillRect/>
            </a:stretch>
          </p:blipFill>
          <p:spPr bwMode="auto">
            <a:xfrm>
              <a:off x="3042084" y="1124744"/>
              <a:ext cx="2520280" cy="1779476"/>
            </a:xfrm>
            <a:prstGeom prst="rect">
              <a:avLst/>
            </a:prstGeom>
            <a:noFill/>
          </p:spPr>
        </p:pic>
        <p:sp>
          <p:nvSpPr>
            <p:cNvPr id="9" name="PoljeZBesedilom 20"/>
            <p:cNvSpPr txBox="1"/>
            <p:nvPr/>
          </p:nvSpPr>
          <p:spPr>
            <a:xfrm>
              <a:off x="2898068" y="3014079"/>
              <a:ext cx="2808312" cy="294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500"/>
                </a:lnSpc>
              </a:pPr>
              <a:r>
                <a:rPr lang="sl-SI" i="1" dirty="0" err="1" smtClean="0"/>
                <a:t>Arthrospira</a:t>
              </a:r>
              <a:r>
                <a:rPr lang="sl-SI" i="1" dirty="0" smtClean="0"/>
                <a:t> (</a:t>
              </a:r>
              <a:r>
                <a:rPr lang="it-IT" i="1" dirty="0" smtClean="0"/>
                <a:t>Spirulina</a:t>
              </a:r>
              <a:r>
                <a:rPr lang="sl-SI" i="1" dirty="0" smtClean="0"/>
                <a:t>)</a:t>
              </a:r>
              <a:r>
                <a:rPr lang="it-IT" i="1" dirty="0" smtClean="0"/>
                <a:t> </a:t>
              </a:r>
              <a:r>
                <a:rPr lang="sl-SI" i="1" dirty="0" smtClean="0"/>
                <a:t>sp.</a:t>
              </a:r>
              <a:endParaRPr lang="it-IT" sz="1200" i="1" dirty="0" smtClean="0"/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6084168" y="1124744"/>
            <a:ext cx="2915816" cy="2183775"/>
            <a:chOff x="5976664" y="1124744"/>
            <a:chExt cx="2915816" cy="2183775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5" cstate="email"/>
            <a:srcRect/>
            <a:stretch>
              <a:fillRect/>
            </a:stretch>
          </p:blipFill>
          <p:spPr bwMode="auto">
            <a:xfrm>
              <a:off x="5976664" y="1124744"/>
              <a:ext cx="2915816" cy="18661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Pravokotnik 12"/>
            <p:cNvSpPr/>
            <p:nvPr/>
          </p:nvSpPr>
          <p:spPr>
            <a:xfrm>
              <a:off x="6048616" y="3013630"/>
              <a:ext cx="2771913" cy="29488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lnSpc>
                  <a:spcPts val="1500"/>
                </a:lnSpc>
              </a:pPr>
              <a:r>
                <a:rPr lang="it-IT" i="1" dirty="0" err="1" smtClean="0"/>
                <a:t>Heomatoccoccus</a:t>
              </a:r>
              <a:r>
                <a:rPr lang="it-IT" i="1" dirty="0" smtClean="0"/>
                <a:t> </a:t>
              </a:r>
              <a:r>
                <a:rPr lang="it-IT" i="1" dirty="0" err="1" smtClean="0"/>
                <a:t>pluvialis</a:t>
              </a:r>
              <a:endParaRPr lang="it-IT" sz="1200" dirty="0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7114460" y="3429000"/>
            <a:ext cx="1885524" cy="2518539"/>
            <a:chOff x="7056276" y="3429000"/>
            <a:chExt cx="1885524" cy="2518539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6" cstate="email"/>
            <a:srcRect/>
            <a:stretch>
              <a:fillRect/>
            </a:stretch>
          </p:blipFill>
          <p:spPr bwMode="auto">
            <a:xfrm>
              <a:off x="7056276" y="3429000"/>
              <a:ext cx="1885524" cy="2160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" name="Pravokotnik 13"/>
            <p:cNvSpPr/>
            <p:nvPr/>
          </p:nvSpPr>
          <p:spPr>
            <a:xfrm>
              <a:off x="7060320" y="5652650"/>
              <a:ext cx="1877437" cy="29488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lnSpc>
                  <a:spcPts val="1500"/>
                </a:lnSpc>
              </a:pPr>
              <a:r>
                <a:rPr lang="it-IT" i="1" dirty="0" err="1" smtClean="0"/>
                <a:t>Dunaliella</a:t>
              </a:r>
              <a:r>
                <a:rPr lang="it-IT" i="1" dirty="0" smtClean="0"/>
                <a:t> salina</a:t>
              </a:r>
              <a:endParaRPr lang="it-IT" sz="1200" dirty="0" smtClean="0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4235210" y="3429000"/>
            <a:ext cx="2756168" cy="2518539"/>
            <a:chOff x="4144903" y="3429000"/>
            <a:chExt cx="2756168" cy="2518539"/>
          </a:xfrm>
        </p:grpSpPr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7" cstate="email"/>
            <a:srcRect/>
            <a:stretch>
              <a:fillRect/>
            </a:stretch>
          </p:blipFill>
          <p:spPr bwMode="auto">
            <a:xfrm>
              <a:off x="4144903" y="3429000"/>
              <a:ext cx="2756168" cy="2160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Pravokotnik 17"/>
            <p:cNvSpPr/>
            <p:nvPr/>
          </p:nvSpPr>
          <p:spPr>
            <a:xfrm>
              <a:off x="4383092" y="5578207"/>
              <a:ext cx="227979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sl-SI" i="1" dirty="0" err="1" smtClean="0"/>
                <a:t>Botryococcus</a:t>
              </a:r>
              <a:r>
                <a:rPr lang="sl-SI" i="1" dirty="0" smtClean="0"/>
                <a:t> </a:t>
              </a:r>
              <a:r>
                <a:rPr lang="sl-SI" i="1" dirty="0" err="1" smtClean="0"/>
                <a:t>braunii</a:t>
              </a:r>
              <a:endParaRPr lang="sl-SI" i="1" dirty="0"/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2016629" y="3429000"/>
            <a:ext cx="2095500" cy="2518539"/>
            <a:chOff x="1979712" y="3429000"/>
            <a:chExt cx="2095500" cy="2518539"/>
          </a:xfrm>
        </p:grpSpPr>
        <p:pic>
          <p:nvPicPr>
            <p:cNvPr id="15" name="Picture 6"/>
            <p:cNvPicPr>
              <a:picLocks noChangeAspect="1" noChangeArrowheads="1"/>
            </p:cNvPicPr>
            <p:nvPr/>
          </p:nvPicPr>
          <p:blipFill>
            <a:blip r:embed="rId8" cstate="email"/>
            <a:srcRect/>
            <a:stretch>
              <a:fillRect/>
            </a:stretch>
          </p:blipFill>
          <p:spPr bwMode="auto">
            <a:xfrm>
              <a:off x="1979712" y="3429000"/>
              <a:ext cx="2095500" cy="183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Pravokotnik 21"/>
            <p:cNvSpPr/>
            <p:nvPr/>
          </p:nvSpPr>
          <p:spPr>
            <a:xfrm>
              <a:off x="2089545" y="5578207"/>
              <a:ext cx="187583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sl-SI" i="1" dirty="0" err="1" smtClean="0"/>
                <a:t>Nannochloropsis</a:t>
              </a:r>
              <a:endParaRPr lang="sl-SI" dirty="0"/>
            </a:p>
          </p:txBody>
        </p:sp>
      </p:grpSp>
      <p:sp>
        <p:nvSpPr>
          <p:cNvPr id="27" name="Flowchart: Delay 26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Photosynthesis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971600" y="1844824"/>
            <a:ext cx="7200800" cy="38884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708000" y="2204976"/>
            <a:ext cx="1728000" cy="100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Algae</a:t>
            </a:r>
            <a:endParaRPr lang="en-GB"/>
          </a:p>
        </p:txBody>
      </p:sp>
      <p:sp>
        <p:nvSpPr>
          <p:cNvPr id="5" name="Konektor 10"/>
          <p:cNvSpPr/>
          <p:nvPr/>
        </p:nvSpPr>
        <p:spPr>
          <a:xfrm>
            <a:off x="2894304" y="960877"/>
            <a:ext cx="813600" cy="811939"/>
          </a:xfrm>
          <a:prstGeom prst="flowChartConnector">
            <a:avLst/>
          </a:prstGeom>
          <a:solidFill>
            <a:srgbClr val="FFCC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700" b="1" smtClean="0">
                <a:latin typeface="Arial" pitchFamily="34" charset="0"/>
                <a:cs typeface="Arial" pitchFamily="34" charset="0"/>
              </a:rPr>
              <a:t>Sun</a:t>
            </a:r>
            <a:endParaRPr lang="en-GB" sz="17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Straight Arrow Connector 8"/>
          <p:cNvCxnSpPr>
            <a:stCxn id="14" idx="0"/>
            <a:endCxn id="20" idx="1"/>
          </p:cNvCxnSpPr>
          <p:nvPr/>
        </p:nvCxnSpPr>
        <p:spPr>
          <a:xfrm rot="5400000" flipH="1" flipV="1">
            <a:off x="3317673" y="2894801"/>
            <a:ext cx="492478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10"/>
          <p:cNvCxnSpPr>
            <a:stCxn id="15" idx="0"/>
            <a:endCxn id="4" idx="2"/>
          </p:cNvCxnSpPr>
          <p:nvPr/>
        </p:nvCxnSpPr>
        <p:spPr>
          <a:xfrm rot="5400000" flipH="1" flipV="1">
            <a:off x="2303824" y="2096832"/>
            <a:ext cx="792032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12"/>
          <p:cNvCxnSpPr>
            <a:stCxn id="20" idx="3"/>
            <a:endCxn id="12" idx="0"/>
          </p:cNvCxnSpPr>
          <p:nvPr/>
        </p:nvCxnSpPr>
        <p:spPr>
          <a:xfrm>
            <a:off x="5148064" y="3080586"/>
            <a:ext cx="864048" cy="49247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14"/>
          <p:cNvCxnSpPr>
            <a:stCxn id="4" idx="6"/>
            <a:endCxn id="13" idx="0"/>
          </p:cNvCxnSpPr>
          <p:nvPr/>
        </p:nvCxnSpPr>
        <p:spPr>
          <a:xfrm>
            <a:off x="5436000" y="2708976"/>
            <a:ext cx="2016320" cy="792032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5580112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CO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3" name="Rounded Rectangle 12"/>
          <p:cNvSpPr/>
          <p:nvPr/>
        </p:nvSpPr>
        <p:spPr>
          <a:xfrm>
            <a:off x="687625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Nutrients N, P, …</a:t>
            </a:r>
            <a:endParaRPr lang="en-GB" baseline="-25000" smtClean="0"/>
          </a:p>
        </p:txBody>
      </p:sp>
      <p:sp>
        <p:nvSpPr>
          <p:cNvPr id="14" name="Rounded Rectangle 13"/>
          <p:cNvSpPr/>
          <p:nvPr/>
        </p:nvSpPr>
        <p:spPr>
          <a:xfrm>
            <a:off x="2699888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5" name="Rounded Rectangle 14"/>
          <p:cNvSpPr/>
          <p:nvPr/>
        </p:nvSpPr>
        <p:spPr>
          <a:xfrm>
            <a:off x="111561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sl-SI" dirty="0" err="1" smtClean="0"/>
              <a:t>Biomass</a:t>
            </a:r>
            <a:endParaRPr lang="en-GB" baseline="-25000" dirty="0" smtClean="0"/>
          </a:p>
        </p:txBody>
      </p:sp>
      <p:cxnSp>
        <p:nvCxnSpPr>
          <p:cNvPr id="19" name="Straight Arrow Connector 10"/>
          <p:cNvCxnSpPr>
            <a:stCxn id="5" idx="6"/>
            <a:endCxn id="4" idx="0"/>
          </p:cNvCxnSpPr>
          <p:nvPr/>
        </p:nvCxnSpPr>
        <p:spPr>
          <a:xfrm>
            <a:off x="3707904" y="1366847"/>
            <a:ext cx="864096" cy="838129"/>
          </a:xfrm>
          <a:prstGeom prst="curvedConnector2">
            <a:avLst/>
          </a:prstGeom>
          <a:ln w="25400">
            <a:solidFill>
              <a:srgbClr val="FFC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995936" y="2144482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 dirty="0"/>
          </a:p>
        </p:txBody>
      </p:sp>
      <p:cxnSp>
        <p:nvCxnSpPr>
          <p:cNvPr id="29" name="Straight Arrow Connector 16"/>
          <p:cNvCxnSpPr>
            <a:endCxn id="12" idx="0"/>
          </p:cNvCxnSpPr>
          <p:nvPr/>
        </p:nvCxnSpPr>
        <p:spPr>
          <a:xfrm rot="10800000" flipV="1">
            <a:off x="6012112" y="1381418"/>
            <a:ext cx="864144" cy="2191646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16"/>
          <p:cNvCxnSpPr>
            <a:stCxn id="14" idx="0"/>
            <a:endCxn id="31" idx="3"/>
          </p:cNvCxnSpPr>
          <p:nvPr/>
        </p:nvCxnSpPr>
        <p:spPr>
          <a:xfrm rot="16200000" flipV="1">
            <a:off x="1495981" y="1937157"/>
            <a:ext cx="2191646" cy="108016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971600" y="11967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/>
          </a:p>
        </p:txBody>
      </p:sp>
      <p:sp>
        <p:nvSpPr>
          <p:cNvPr id="34" name="Flowchart: Delay 33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own Arrow 3"/>
          <p:cNvSpPr/>
          <p:nvPr/>
        </p:nvSpPr>
        <p:spPr>
          <a:xfrm>
            <a:off x="8172400" y="1196752"/>
            <a:ext cx="864096" cy="38884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smtClean="0"/>
              <a:t>Increasing value</a:t>
            </a:r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Algae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Energy use</a:t>
            </a:r>
          </a:p>
          <a:p>
            <a:pPr lvl="1"/>
            <a:r>
              <a:rPr lang="en-GB" dirty="0" smtClean="0"/>
              <a:t>Lipids -&gt; biodiesel</a:t>
            </a:r>
          </a:p>
          <a:p>
            <a:pPr lvl="1"/>
            <a:r>
              <a:rPr lang="en-GB" dirty="0" err="1" smtClean="0"/>
              <a:t>Sacharids</a:t>
            </a:r>
            <a:r>
              <a:rPr lang="en-GB" dirty="0" smtClean="0"/>
              <a:t> (carbohydrates) -&gt; </a:t>
            </a:r>
            <a:r>
              <a:rPr lang="en-GB" dirty="0" err="1" smtClean="0"/>
              <a:t>bioethanol</a:t>
            </a:r>
            <a:endParaRPr lang="en-GB" dirty="0" smtClean="0"/>
          </a:p>
          <a:p>
            <a:pPr lvl="1"/>
            <a:r>
              <a:rPr lang="en-GB" dirty="0" smtClean="0"/>
              <a:t>Biogas feedstock</a:t>
            </a:r>
          </a:p>
          <a:p>
            <a:r>
              <a:rPr lang="en-GB" dirty="0" smtClean="0"/>
              <a:t>Organic fertilizers</a:t>
            </a:r>
          </a:p>
          <a:p>
            <a:r>
              <a:rPr lang="en-GB" dirty="0" smtClean="0"/>
              <a:t>Animal food, fish food</a:t>
            </a:r>
          </a:p>
          <a:p>
            <a:r>
              <a:rPr lang="en-GB" dirty="0" smtClean="0"/>
              <a:t>Human food</a:t>
            </a:r>
          </a:p>
          <a:p>
            <a:r>
              <a:rPr lang="en-GB" dirty="0" err="1" smtClean="0"/>
              <a:t>Nutriceuticals</a:t>
            </a:r>
            <a:r>
              <a:rPr lang="en-GB" dirty="0" smtClean="0"/>
              <a:t> (</a:t>
            </a:r>
            <a:r>
              <a:rPr lang="en-GB" dirty="0" err="1" smtClean="0"/>
              <a:t>antioxydants</a:t>
            </a:r>
            <a:r>
              <a:rPr lang="en-GB" dirty="0" smtClean="0"/>
              <a:t>, </a:t>
            </a:r>
            <a:r>
              <a:rPr lang="en-GB" dirty="0" err="1" smtClean="0"/>
              <a:t>vitamines</a:t>
            </a:r>
            <a:r>
              <a:rPr lang="en-GB" dirty="0" smtClean="0"/>
              <a:t>, PUFA – </a:t>
            </a:r>
            <a:r>
              <a:rPr lang="en-GB" sz="2600" dirty="0" smtClean="0"/>
              <a:t>poly-unsaturated fatty acids</a:t>
            </a:r>
            <a:r>
              <a:rPr lang="en-GB" dirty="0" smtClean="0"/>
              <a:t>)</a:t>
            </a:r>
          </a:p>
          <a:p>
            <a:r>
              <a:rPr lang="en-GB" dirty="0" smtClean="0"/>
              <a:t>Many more (mostly unknown) bio-active compounds</a:t>
            </a:r>
            <a:endParaRPr lang="en-GB" dirty="0"/>
          </a:p>
        </p:txBody>
      </p:sp>
      <p:sp>
        <p:nvSpPr>
          <p:cNvPr id="5" name="Right Brace 4"/>
          <p:cNvSpPr/>
          <p:nvPr/>
        </p:nvSpPr>
        <p:spPr>
          <a:xfrm>
            <a:off x="4788024" y="2924944"/>
            <a:ext cx="432048" cy="1224136"/>
          </a:xfrm>
          <a:prstGeom prst="rightBrace">
            <a:avLst>
              <a:gd name="adj1" fmla="val 31009"/>
              <a:gd name="adj2" fmla="val 50000"/>
            </a:avLst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220072" y="3212976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smtClean="0"/>
              <a:t>High protein content</a:t>
            </a:r>
            <a:endParaRPr lang="en-GB" sz="2000"/>
          </a:p>
        </p:txBody>
      </p:sp>
      <p:sp>
        <p:nvSpPr>
          <p:cNvPr id="7" name="Flowchart: Delay 6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Algal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How to </a:t>
            </a:r>
            <a:r>
              <a:rPr lang="en-GB" b="1" smtClean="0"/>
              <a:t>grow and use algae</a:t>
            </a:r>
          </a:p>
          <a:p>
            <a:endParaRPr lang="en-GB" b="1" smtClean="0"/>
          </a:p>
          <a:p>
            <a:r>
              <a:rPr lang="en-GB" smtClean="0"/>
              <a:t>Biology – species, content, growth conditions</a:t>
            </a:r>
          </a:p>
          <a:p>
            <a:r>
              <a:rPr lang="en-GB" smtClean="0"/>
              <a:t>Technology – nutrients, CO</a:t>
            </a:r>
            <a:r>
              <a:rPr lang="en-GB" baseline="-25000" smtClean="0"/>
              <a:t>2</a:t>
            </a:r>
            <a:r>
              <a:rPr lang="en-GB" smtClean="0"/>
              <a:t>, light</a:t>
            </a:r>
          </a:p>
          <a:p>
            <a:r>
              <a:rPr lang="en-GB" smtClean="0"/>
              <a:t>Economy – energy and cost efficiency</a:t>
            </a:r>
          </a:p>
          <a:p>
            <a:endParaRPr lang="en-GB" smtClean="0"/>
          </a:p>
          <a:p>
            <a:r>
              <a:rPr lang="en-GB" smtClean="0"/>
              <a:t>Biorefinery – separation and down-stream processing</a:t>
            </a: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Open systems</a:t>
            </a:r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719572" y="1052736"/>
            <a:ext cx="7704856" cy="5112568"/>
            <a:chOff x="467544" y="1052736"/>
            <a:chExt cx="7704856" cy="5112568"/>
          </a:xfrm>
        </p:grpSpPr>
        <p:pic>
          <p:nvPicPr>
            <p:cNvPr id="4" name="Picture 13" descr="Seambiotic_Ponds_540x354"/>
            <p:cNvPicPr>
              <a:picLocks noChangeAspect="1" noChangeArrowheads="1"/>
            </p:cNvPicPr>
            <p:nvPr/>
          </p:nvPicPr>
          <p:blipFill>
            <a:blip r:embed="rId2" cstate="email"/>
            <a:srcRect/>
            <a:stretch>
              <a:fillRect/>
            </a:stretch>
          </p:blipFill>
          <p:spPr>
            <a:xfrm>
              <a:off x="4644008" y="3585151"/>
              <a:ext cx="3522853" cy="2282829"/>
            </a:xfrm>
            <a:prstGeom prst="rect">
              <a:avLst/>
            </a:prstGeom>
            <a:noFill/>
            <a:ln/>
          </p:spPr>
        </p:pic>
        <p:sp>
          <p:nvSpPr>
            <p:cNvPr id="5" name="Text Box 17"/>
            <p:cNvSpPr txBox="1">
              <a:spLocks noChangeArrowheads="1"/>
            </p:cNvSpPr>
            <p:nvPr/>
          </p:nvSpPr>
          <p:spPr bwMode="auto">
            <a:xfrm>
              <a:off x="4499992" y="5795972"/>
              <a:ext cx="2303584" cy="36933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b="0" smtClean="0"/>
                <a:t>Seambiotic, Israel </a:t>
              </a:r>
              <a:endParaRPr lang="en-GB" b="0"/>
            </a:p>
          </p:txBody>
        </p:sp>
        <p:pic>
          <p:nvPicPr>
            <p:cNvPr id="6" name="Picture 2" descr="http://t2.gstatic.com/images?q=tbn:ANd9GcTf7COK8nVmDlW-iNit0xJC7iw0MG-FJNTwxLW7MBzgLx9xkugnoA"/>
            <p:cNvPicPr>
              <a:picLocks noChangeAspect="1" noChangeArrowheads="1"/>
            </p:cNvPicPr>
            <p:nvPr/>
          </p:nvPicPr>
          <p:blipFill>
            <a:blip r:embed="rId3" cstate="email"/>
            <a:srcRect/>
            <a:stretch>
              <a:fillRect/>
            </a:stretch>
          </p:blipFill>
          <p:spPr bwMode="auto">
            <a:xfrm>
              <a:off x="611561" y="3608036"/>
              <a:ext cx="3396089" cy="2259944"/>
            </a:xfrm>
            <a:prstGeom prst="rect">
              <a:avLst/>
            </a:prstGeom>
            <a:noFill/>
          </p:spPr>
        </p:pic>
        <p:sp>
          <p:nvSpPr>
            <p:cNvPr id="7" name="Text Box 17"/>
            <p:cNvSpPr txBox="1">
              <a:spLocks noChangeArrowheads="1"/>
            </p:cNvSpPr>
            <p:nvPr/>
          </p:nvSpPr>
          <p:spPr bwMode="auto">
            <a:xfrm>
              <a:off x="467544" y="5795972"/>
              <a:ext cx="2777532" cy="36933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b="0" smtClean="0"/>
                <a:t>Sunchlorella, China </a:t>
              </a:r>
              <a:endParaRPr lang="en-GB" b="0"/>
            </a:p>
          </p:txBody>
        </p:sp>
        <p:pic>
          <p:nvPicPr>
            <p:cNvPr id="8" name="Picture 6" descr="Microalgae production facility (Courtesy of Cyanotech Corp.)"/>
            <p:cNvPicPr>
              <a:picLocks noChangeAspect="1" noChangeArrowheads="1"/>
            </p:cNvPicPr>
            <p:nvPr/>
          </p:nvPicPr>
          <p:blipFill>
            <a:blip r:embed="rId4" cstate="email"/>
            <a:srcRect/>
            <a:stretch>
              <a:fillRect/>
            </a:stretch>
          </p:blipFill>
          <p:spPr>
            <a:xfrm>
              <a:off x="599985" y="1096950"/>
              <a:ext cx="3363234" cy="2193475"/>
            </a:xfrm>
            <a:prstGeom prst="rect">
              <a:avLst/>
            </a:prstGeom>
            <a:noFill/>
            <a:ln/>
          </p:spPr>
        </p:pic>
        <p:sp>
          <p:nvSpPr>
            <p:cNvPr id="9" name="Text Box 15"/>
            <p:cNvSpPr txBox="1">
              <a:spLocks noChangeArrowheads="1"/>
            </p:cNvSpPr>
            <p:nvPr/>
          </p:nvSpPr>
          <p:spPr bwMode="auto">
            <a:xfrm>
              <a:off x="488222" y="3225111"/>
              <a:ext cx="32916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mtClean="0"/>
                <a:t>Cyanotech, Hawaii</a:t>
              </a:r>
              <a:endParaRPr lang="en-GB"/>
            </a:p>
          </p:txBody>
        </p:sp>
        <p:sp>
          <p:nvSpPr>
            <p:cNvPr id="10" name="Text Box 16"/>
            <p:cNvSpPr txBox="1">
              <a:spLocks noChangeArrowheads="1"/>
            </p:cNvSpPr>
            <p:nvPr/>
          </p:nvSpPr>
          <p:spPr bwMode="auto">
            <a:xfrm>
              <a:off x="4499992" y="3215819"/>
              <a:ext cx="28803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b="0" smtClean="0"/>
                <a:t>Sapphire Energy, USA</a:t>
              </a:r>
              <a:endParaRPr lang="en-GB" b="0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5" cstate="email"/>
            <a:srcRect/>
            <a:stretch>
              <a:fillRect/>
            </a:stretch>
          </p:blipFill>
          <p:spPr bwMode="auto">
            <a:xfrm>
              <a:off x="4644007" y="1052736"/>
              <a:ext cx="3528393" cy="2232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Flowchart: Delay 12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Large open production</a:t>
            </a:r>
            <a:endParaRPr lang="en-GB" dirty="0"/>
          </a:p>
        </p:txBody>
      </p:sp>
      <p:pic>
        <p:nvPicPr>
          <p:cNvPr id="3" name="Picture 2" descr="D:\01_AlgenFTP\work\prezentacije\Pages from 2.3 - Benemann - Latest news from N. America-3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3454" y="1196752"/>
            <a:ext cx="4110514" cy="3086100"/>
          </a:xfrm>
          <a:prstGeom prst="rect">
            <a:avLst/>
          </a:prstGeom>
          <a:noFill/>
        </p:spPr>
      </p:pic>
      <p:pic>
        <p:nvPicPr>
          <p:cNvPr id="5" name="Ograda vsebine 17" descr="Pages from 2.3 - Benemann - Latest news from N. America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2699792" y="3646637"/>
            <a:ext cx="4205288" cy="2543175"/>
          </a:xfrm>
          <a:prstGeom prst="rect">
            <a:avLst/>
          </a:prstGeom>
        </p:spPr>
      </p:pic>
      <p:pic>
        <p:nvPicPr>
          <p:cNvPr id="4" name="Ograda vsebine 3" descr="Pages from 2.3 - Benemann - Latest news from N. America-2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4788024" y="1196752"/>
            <a:ext cx="4114800" cy="3086100"/>
          </a:xfrm>
          <a:prstGeom prst="rect">
            <a:avLst/>
          </a:prstGeom>
        </p:spPr>
      </p:pic>
      <p:sp>
        <p:nvSpPr>
          <p:cNvPr id="6" name="Flowchart: Delay 5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Closed systems - photobioreactors</a:t>
            </a:r>
            <a:endParaRPr lang="en-GB"/>
          </a:p>
        </p:txBody>
      </p:sp>
      <p:pic>
        <p:nvPicPr>
          <p:cNvPr id="3" name="Content Placeholder 4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 rot="5400000">
            <a:off x="5906616" y="1478980"/>
            <a:ext cx="3340100" cy="2487612"/>
          </a:xfrm>
          <a:prstGeom prst="rect">
            <a:avLst/>
          </a:prstGeom>
          <a:noFill/>
          <a:ln/>
        </p:spPr>
      </p:pic>
      <p:sp>
        <p:nvSpPr>
          <p:cNvPr id="4" name="Text Box 11"/>
          <p:cNvSpPr txBox="1">
            <a:spLocks noChangeArrowheads="1"/>
          </p:cNvSpPr>
          <p:nvPr/>
        </p:nvSpPr>
        <p:spPr bwMode="auto">
          <a:xfrm>
            <a:off x="6332860" y="4365104"/>
            <a:ext cx="216456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0" smtClean="0"/>
              <a:t>Kibutz Kitura, Israel</a:t>
            </a:r>
            <a:endParaRPr lang="en-GB" b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816964" y="3933056"/>
            <a:ext cx="541122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3995936" y="3563724"/>
            <a:ext cx="2053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0" dirty="0" err="1" smtClean="0"/>
              <a:t>Provirion</a:t>
            </a:r>
            <a:r>
              <a:rPr lang="en-GB" dirty="0" smtClean="0"/>
              <a:t>,</a:t>
            </a:r>
            <a:r>
              <a:rPr lang="en-GB" b="0" dirty="0" smtClean="0"/>
              <a:t> Belgium</a:t>
            </a:r>
            <a:endParaRPr lang="en-GB" b="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294397" y="1052736"/>
            <a:ext cx="333375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11"/>
          <p:cNvSpPr txBox="1">
            <a:spLocks noChangeArrowheads="1"/>
          </p:cNvSpPr>
          <p:nvPr/>
        </p:nvSpPr>
        <p:spPr bwMode="auto">
          <a:xfrm>
            <a:off x="3642261" y="1052736"/>
            <a:ext cx="11457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0" smtClean="0"/>
              <a:t>Algomed</a:t>
            </a:r>
            <a:r>
              <a:rPr lang="en-GB" smtClean="0"/>
              <a:t>,</a:t>
            </a:r>
            <a:br>
              <a:rPr lang="en-GB" smtClean="0"/>
            </a:br>
            <a:r>
              <a:rPr lang="en-GB" smtClean="0"/>
              <a:t>Germany</a:t>
            </a:r>
            <a:endParaRPr lang="en-GB" b="0"/>
          </a:p>
        </p:txBody>
      </p:sp>
      <p:sp>
        <p:nvSpPr>
          <p:cNvPr id="9" name="Flowchart: Delay 8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 rot="5400000">
            <a:off x="1564652" y="-1564652"/>
            <a:ext cx="3818958" cy="694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 large closed system</a:t>
            </a:r>
            <a:endParaRPr lang="en-GB" dirty="0"/>
          </a:p>
        </p:txBody>
      </p:sp>
      <p:sp>
        <p:nvSpPr>
          <p:cNvPr id="4" name="Ograda vsebine 2"/>
          <p:cNvSpPr txBox="1">
            <a:spLocks/>
          </p:cNvSpPr>
          <p:nvPr/>
        </p:nvSpPr>
        <p:spPr>
          <a:xfrm>
            <a:off x="0" y="3861048"/>
            <a:ext cx="8928992" cy="2160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Roquette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Klötze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Chlorella for</a:t>
            </a:r>
            <a:b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food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&amp; feed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500 km glass tubes </a:t>
            </a:r>
            <a:r>
              <a:rPr lang="en-GB" sz="2800" dirty="0" smtClean="0"/>
              <a:t>(600m</a:t>
            </a:r>
            <a:r>
              <a:rPr lang="en-GB" sz="2800" baseline="30000" dirty="0" smtClean="0"/>
              <a:t>3</a:t>
            </a:r>
            <a:r>
              <a:rPr lang="en-GB" sz="2800" dirty="0" smtClean="0"/>
              <a:t>)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130 t/year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 rot="5400000">
            <a:off x="5709956" y="2568294"/>
            <a:ext cx="3533378" cy="3331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lowchart: Delay 5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20140903_162125_91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5580112" y="3429192"/>
            <a:ext cx="2304000" cy="1728000"/>
          </a:xfrm>
          <a:prstGeom prst="rect">
            <a:avLst/>
          </a:prstGeom>
        </p:spPr>
      </p:pic>
      <p:pic>
        <p:nvPicPr>
          <p:cNvPr id="23" name="Picture 22" descr="PA190054.JPG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>
          <a:xfrm>
            <a:off x="467544" y="3429000"/>
            <a:ext cx="2899580" cy="1728192"/>
          </a:xfrm>
          <a:prstGeom prst="rect">
            <a:avLst/>
          </a:prstGeom>
        </p:spPr>
      </p:pic>
      <p:sp>
        <p:nvSpPr>
          <p:cNvPr id="17" name="Pravokotnik 31"/>
          <p:cNvSpPr/>
          <p:nvPr/>
        </p:nvSpPr>
        <p:spPr>
          <a:xfrm>
            <a:off x="3330319" y="2996952"/>
            <a:ext cx="142575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the remaining biomass is returned to biogas production</a:t>
            </a:r>
            <a:endParaRPr lang="en-US" sz="1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AlgaeBioGas Basic Cycle</a:t>
            </a:r>
            <a:endParaRPr lang="en-GB" dirty="0"/>
          </a:p>
        </p:txBody>
      </p:sp>
      <p:sp>
        <p:nvSpPr>
          <p:cNvPr id="5" name="Lok 23"/>
          <p:cNvSpPr/>
          <p:nvPr/>
        </p:nvSpPr>
        <p:spPr>
          <a:xfrm rot="11488403">
            <a:off x="2997571" y="3464986"/>
            <a:ext cx="3183897" cy="1879409"/>
          </a:xfrm>
          <a:prstGeom prst="arc">
            <a:avLst>
              <a:gd name="adj1" fmla="val 11023449"/>
              <a:gd name="adj2" fmla="val 21598128"/>
            </a:avLst>
          </a:prstGeom>
          <a:ln w="127000">
            <a:solidFill>
              <a:srgbClr val="6699FF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rgbClr val="00206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iamond 6"/>
          <p:cNvSpPr/>
          <p:nvPr/>
        </p:nvSpPr>
        <p:spPr>
          <a:xfrm>
            <a:off x="3978391" y="2219266"/>
            <a:ext cx="1425758" cy="648072"/>
          </a:xfrm>
          <a:prstGeom prst="diamond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1400" b="1" smtClean="0">
                <a:solidFill>
                  <a:schemeClr val="bg1"/>
                </a:solidFill>
              </a:rPr>
              <a:t>Bio Refinery</a:t>
            </a:r>
            <a:endParaRPr lang="en-US" sz="1400" b="1">
              <a:solidFill>
                <a:schemeClr val="bg1"/>
              </a:solidFill>
            </a:endParaRPr>
          </a:p>
        </p:txBody>
      </p:sp>
      <p:sp>
        <p:nvSpPr>
          <p:cNvPr id="8" name="Sun 7"/>
          <p:cNvSpPr/>
          <p:nvPr/>
        </p:nvSpPr>
        <p:spPr>
          <a:xfrm>
            <a:off x="4756078" y="987929"/>
            <a:ext cx="583265" cy="558619"/>
          </a:xfrm>
          <a:prstGeom prst="sun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Pravokotnik 19"/>
          <p:cNvSpPr/>
          <p:nvPr/>
        </p:nvSpPr>
        <p:spPr>
          <a:xfrm>
            <a:off x="3913584" y="5368163"/>
            <a:ext cx="1457705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smtClean="0"/>
              <a:t>CO</a:t>
            </a:r>
            <a:r>
              <a:rPr lang="en-US" sz="2400" baseline="-25000" smtClean="0"/>
              <a:t>2</a:t>
            </a:r>
            <a:r>
              <a:rPr lang="en-US" smtClean="0"/>
              <a:t>, heat</a:t>
            </a:r>
            <a:endParaRPr lang="en-US"/>
          </a:p>
        </p:txBody>
      </p:sp>
      <p:sp>
        <p:nvSpPr>
          <p:cNvPr id="10" name="Lok 22"/>
          <p:cNvSpPr/>
          <p:nvPr/>
        </p:nvSpPr>
        <p:spPr>
          <a:xfrm rot="10800000">
            <a:off x="3200706" y="3904253"/>
            <a:ext cx="3369974" cy="1944216"/>
          </a:xfrm>
          <a:prstGeom prst="arc">
            <a:avLst>
              <a:gd name="adj1" fmla="val 10804536"/>
              <a:gd name="adj2" fmla="val 114307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tx2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PoljeZBesedilom 26"/>
          <p:cNvSpPr txBox="1"/>
          <p:nvPr/>
        </p:nvSpPr>
        <p:spPr>
          <a:xfrm>
            <a:off x="3721678" y="4683506"/>
            <a:ext cx="1765523" cy="5816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digestate as</a:t>
            </a:r>
            <a:br>
              <a:rPr lang="en-US" dirty="0" smtClean="0"/>
            </a:br>
            <a:r>
              <a:rPr lang="en-US" dirty="0" smtClean="0"/>
              <a:t>source of nutrients</a:t>
            </a:r>
            <a:endParaRPr lang="en-US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774947" y="2089651"/>
            <a:ext cx="1425758" cy="107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Lok 30"/>
          <p:cNvSpPr/>
          <p:nvPr/>
        </p:nvSpPr>
        <p:spPr>
          <a:xfrm>
            <a:off x="997260" y="2802531"/>
            <a:ext cx="2916324" cy="1944216"/>
          </a:xfrm>
          <a:prstGeom prst="arc">
            <a:avLst>
              <a:gd name="adj1" fmla="val 16307321"/>
              <a:gd name="adj2" fmla="val 161999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tx2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ravokotnik 33"/>
          <p:cNvSpPr/>
          <p:nvPr/>
        </p:nvSpPr>
        <p:spPr>
          <a:xfrm>
            <a:off x="5516719" y="3356992"/>
            <a:ext cx="859539" cy="4708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 smtClean="0">
                <a:solidFill>
                  <a:schemeClr val="bg1"/>
                </a:solidFill>
              </a:rPr>
              <a:t>algal biomass</a:t>
            </a:r>
          </a:p>
        </p:txBody>
      </p:sp>
      <p:sp>
        <p:nvSpPr>
          <p:cNvPr id="49" name="Left Arrow 48"/>
          <p:cNvSpPr/>
          <p:nvPr/>
        </p:nvSpPr>
        <p:spPr>
          <a:xfrm rot="19815581">
            <a:off x="2643247" y="1589250"/>
            <a:ext cx="2187122" cy="643069"/>
          </a:xfrm>
          <a:prstGeom prst="leftArrow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 smtClean="0">
              <a:solidFill>
                <a:schemeClr val="tx1"/>
              </a:solidFill>
            </a:endParaRPr>
          </a:p>
        </p:txBody>
      </p:sp>
      <p:sp>
        <p:nvSpPr>
          <p:cNvPr id="50" name="Right Arrow 49"/>
          <p:cNvSpPr/>
          <p:nvPr/>
        </p:nvSpPr>
        <p:spPr>
          <a:xfrm rot="2757263">
            <a:off x="4891435" y="2127331"/>
            <a:ext cx="2552305" cy="701965"/>
          </a:xfrm>
          <a:prstGeom prst="rightArrow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>
            <a:off x="867646" y="4941168"/>
            <a:ext cx="1296144" cy="1126368"/>
          </a:xfrm>
          <a:prstGeom prst="downArrow">
            <a:avLst/>
          </a:prstGeom>
          <a:solidFill>
            <a:srgbClr val="FF0000">
              <a:alpha val="5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endParaRPr lang="en-US" sz="1100" b="1" dirty="0" smtClean="0">
              <a:solidFill>
                <a:schemeClr val="tx1"/>
              </a:solidFill>
            </a:endParaRPr>
          </a:p>
          <a:p>
            <a:pPr algn="ctr"/>
            <a:endParaRPr lang="en-US" sz="1100" b="1" dirty="0" smtClean="0">
              <a:solidFill>
                <a:schemeClr val="tx1"/>
              </a:solidFill>
            </a:endParaRPr>
          </a:p>
          <a:p>
            <a:pPr algn="ctr"/>
            <a:endParaRPr lang="en-US" sz="1100" b="1" dirty="0" smtClean="0">
              <a:solidFill>
                <a:schemeClr val="tx1"/>
              </a:solidFill>
            </a:endParaRPr>
          </a:p>
          <a:p>
            <a:pPr algn="ctr"/>
            <a:r>
              <a:rPr lang="en-US" sz="1100" b="1" dirty="0" smtClean="0">
                <a:solidFill>
                  <a:schemeClr val="tx1"/>
                </a:solidFill>
              </a:rPr>
              <a:t>Electrical power</a:t>
            </a:r>
          </a:p>
        </p:txBody>
      </p:sp>
      <p:sp>
        <p:nvSpPr>
          <p:cNvPr id="24" name="Lok 35"/>
          <p:cNvSpPr/>
          <p:nvPr/>
        </p:nvSpPr>
        <p:spPr>
          <a:xfrm>
            <a:off x="4820885" y="2802531"/>
            <a:ext cx="2916324" cy="1944216"/>
          </a:xfrm>
          <a:prstGeom prst="arc">
            <a:avLst>
              <a:gd name="adj1" fmla="val 10781035"/>
              <a:gd name="adj2" fmla="val 15680008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accent1">
                <a:lumMod val="50000"/>
              </a:schemeClr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Down Arrow 9"/>
          <p:cNvSpPr/>
          <p:nvPr/>
        </p:nvSpPr>
        <p:spPr>
          <a:xfrm>
            <a:off x="2034176" y="3191374"/>
            <a:ext cx="518458" cy="259229"/>
          </a:xfrm>
          <a:prstGeom prst="downArrow">
            <a:avLst/>
          </a:prstGeom>
          <a:solidFill>
            <a:srgbClr val="FF0000">
              <a:alpha val="5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endParaRPr lang="en-US" sz="1100" b="1" smtClean="0">
              <a:solidFill>
                <a:schemeClr val="tx1"/>
              </a:solidFill>
            </a:endParaRPr>
          </a:p>
          <a:p>
            <a:pPr algn="ctr"/>
            <a:endParaRPr lang="en-US" sz="1100" b="1">
              <a:solidFill>
                <a:schemeClr val="tx1"/>
              </a:solidFill>
            </a:endParaRPr>
          </a:p>
        </p:txBody>
      </p:sp>
      <p:sp>
        <p:nvSpPr>
          <p:cNvPr id="52" name="Flowchart: Delay 51"/>
          <p:cNvSpPr/>
          <p:nvPr/>
        </p:nvSpPr>
        <p:spPr>
          <a:xfrm rot="10800000">
            <a:off x="8711952" y="1856699"/>
            <a:ext cx="432048" cy="360040"/>
          </a:xfrm>
          <a:prstGeom prst="flowChartDelay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Down Arrow 9"/>
          <p:cNvSpPr/>
          <p:nvPr/>
        </p:nvSpPr>
        <p:spPr>
          <a:xfrm>
            <a:off x="899592" y="3191374"/>
            <a:ext cx="518458" cy="259229"/>
          </a:xfrm>
          <a:prstGeom prst="downArrow">
            <a:avLst/>
          </a:prstGeom>
          <a:solidFill>
            <a:srgbClr val="FF0000">
              <a:alpha val="5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endParaRPr lang="en-US" sz="1100" b="1" smtClean="0">
              <a:solidFill>
                <a:schemeClr val="tx1"/>
              </a:solidFill>
            </a:endParaRPr>
          </a:p>
          <a:p>
            <a:pPr algn="ctr"/>
            <a:endParaRPr lang="en-US" sz="1100" b="1">
              <a:solidFill>
                <a:schemeClr val="tx1"/>
              </a:solidFill>
            </a:endParaRPr>
          </a:p>
        </p:txBody>
      </p:sp>
      <p:pic>
        <p:nvPicPr>
          <p:cNvPr id="28676" name="Picture 4" descr="http://upload.wikimedia.org/wikipedia/commons/8/82/Waste_Management_Truck_Toronto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14380" y="2089352"/>
            <a:ext cx="1435201" cy="1076400"/>
          </a:xfrm>
          <a:prstGeom prst="rect">
            <a:avLst/>
          </a:prstGeom>
          <a:noFill/>
        </p:spPr>
      </p:pic>
      <p:sp>
        <p:nvSpPr>
          <p:cNvPr id="22" name="Right Arrow 21"/>
          <p:cNvSpPr/>
          <p:nvPr/>
        </p:nvSpPr>
        <p:spPr>
          <a:xfrm>
            <a:off x="5468957" y="2284073"/>
            <a:ext cx="3207499" cy="4536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1100" b="1" dirty="0" smtClean="0">
                <a:solidFill>
                  <a:schemeClr val="bg1"/>
                </a:solidFill>
              </a:rPr>
              <a:t>Products from algal biomass</a:t>
            </a:r>
            <a:endParaRPr lang="en-US" sz="11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20140903_162125_91.jpg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5580112" y="3429192"/>
            <a:ext cx="2304000" cy="1728000"/>
          </a:xfrm>
          <a:prstGeom prst="rect">
            <a:avLst/>
          </a:prstGeom>
        </p:spPr>
      </p:pic>
      <p:pic>
        <p:nvPicPr>
          <p:cNvPr id="29" name="Picture 28" descr="PA190054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>
          <a:xfrm>
            <a:off x="467544" y="3429000"/>
            <a:ext cx="2899580" cy="17281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AlgaeBioGas – model 1MWe plant</a:t>
            </a:r>
            <a:endParaRPr lang="en-GB"/>
          </a:p>
        </p:txBody>
      </p:sp>
      <p:sp>
        <p:nvSpPr>
          <p:cNvPr id="5" name="Lok 23"/>
          <p:cNvSpPr/>
          <p:nvPr/>
        </p:nvSpPr>
        <p:spPr>
          <a:xfrm rot="11488403">
            <a:off x="2997571" y="3464986"/>
            <a:ext cx="3183897" cy="1879409"/>
          </a:xfrm>
          <a:prstGeom prst="arc">
            <a:avLst>
              <a:gd name="adj1" fmla="val 11023449"/>
              <a:gd name="adj2" fmla="val 21598128"/>
            </a:avLst>
          </a:prstGeom>
          <a:ln w="127000">
            <a:solidFill>
              <a:srgbClr val="6699FF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rgbClr val="00206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iamond 6"/>
          <p:cNvSpPr/>
          <p:nvPr/>
        </p:nvSpPr>
        <p:spPr>
          <a:xfrm>
            <a:off x="3978391" y="2219266"/>
            <a:ext cx="1425758" cy="648072"/>
          </a:xfrm>
          <a:prstGeom prst="diamond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400" b="1" smtClean="0">
                <a:solidFill>
                  <a:schemeClr val="bg1"/>
                </a:solidFill>
              </a:rPr>
              <a:t>Bio Refinery</a:t>
            </a:r>
            <a:endParaRPr lang="en-GB" sz="1400" b="1">
              <a:solidFill>
                <a:schemeClr val="bg1"/>
              </a:solidFill>
            </a:endParaRPr>
          </a:p>
        </p:txBody>
      </p:sp>
      <p:sp>
        <p:nvSpPr>
          <p:cNvPr id="8" name="Sun 7"/>
          <p:cNvSpPr/>
          <p:nvPr/>
        </p:nvSpPr>
        <p:spPr>
          <a:xfrm>
            <a:off x="4756078" y="987929"/>
            <a:ext cx="583265" cy="558619"/>
          </a:xfrm>
          <a:prstGeom prst="sun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Pravokotnik 19"/>
          <p:cNvSpPr/>
          <p:nvPr/>
        </p:nvSpPr>
        <p:spPr>
          <a:xfrm>
            <a:off x="3913584" y="5368163"/>
            <a:ext cx="14577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smtClean="0"/>
              <a:t>CO</a:t>
            </a:r>
            <a:r>
              <a:rPr lang="en-GB" sz="2400" baseline="-25000" smtClean="0"/>
              <a:t>2</a:t>
            </a:r>
            <a:r>
              <a:rPr lang="en-GB" smtClean="0"/>
              <a:t>, heat</a:t>
            </a:r>
            <a:endParaRPr lang="en-GB"/>
          </a:p>
        </p:txBody>
      </p:sp>
      <p:sp>
        <p:nvSpPr>
          <p:cNvPr id="10" name="Lok 22"/>
          <p:cNvSpPr/>
          <p:nvPr/>
        </p:nvSpPr>
        <p:spPr>
          <a:xfrm rot="10800000">
            <a:off x="3200706" y="3904253"/>
            <a:ext cx="3369974" cy="1944216"/>
          </a:xfrm>
          <a:prstGeom prst="arc">
            <a:avLst>
              <a:gd name="adj1" fmla="val 10804536"/>
              <a:gd name="adj2" fmla="val 114307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tx2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PoljeZBesedilom 26"/>
          <p:cNvSpPr txBox="1"/>
          <p:nvPr/>
        </p:nvSpPr>
        <p:spPr>
          <a:xfrm>
            <a:off x="3543700" y="4683506"/>
            <a:ext cx="2121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mtClean="0"/>
              <a:t>digestate as</a:t>
            </a:r>
            <a:br>
              <a:rPr lang="en-GB" smtClean="0"/>
            </a:br>
            <a:r>
              <a:rPr lang="en-GB" smtClean="0"/>
              <a:t>source of nutrients</a:t>
            </a:r>
            <a:endParaRPr lang="en-GB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1774947" y="2089651"/>
            <a:ext cx="1425758" cy="107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Lok 30"/>
          <p:cNvSpPr/>
          <p:nvPr/>
        </p:nvSpPr>
        <p:spPr>
          <a:xfrm>
            <a:off x="997260" y="2802531"/>
            <a:ext cx="2916324" cy="1944216"/>
          </a:xfrm>
          <a:prstGeom prst="arc">
            <a:avLst>
              <a:gd name="adj1" fmla="val 16307321"/>
              <a:gd name="adj2" fmla="val 161999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tx2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ravokotnik 31"/>
          <p:cNvSpPr/>
          <p:nvPr/>
        </p:nvSpPr>
        <p:spPr>
          <a:xfrm>
            <a:off x="3330319" y="2996952"/>
            <a:ext cx="142575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/>
              <a:t>the remaining biomass is returned to biogas production</a:t>
            </a:r>
            <a:endParaRPr lang="en-GB" sz="1400"/>
          </a:p>
        </p:txBody>
      </p:sp>
      <p:sp>
        <p:nvSpPr>
          <p:cNvPr id="18" name="Pravokotnik 33"/>
          <p:cNvSpPr/>
          <p:nvPr/>
        </p:nvSpPr>
        <p:spPr>
          <a:xfrm>
            <a:off x="5516719" y="3433355"/>
            <a:ext cx="85953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b="1" smtClean="0">
                <a:solidFill>
                  <a:schemeClr val="bg1"/>
                </a:solidFill>
              </a:rPr>
              <a:t>algal biomass</a:t>
            </a:r>
          </a:p>
        </p:txBody>
      </p:sp>
      <p:sp>
        <p:nvSpPr>
          <p:cNvPr id="49" name="Left Arrow 48"/>
          <p:cNvSpPr/>
          <p:nvPr/>
        </p:nvSpPr>
        <p:spPr>
          <a:xfrm rot="19815581">
            <a:off x="2643247" y="1589250"/>
            <a:ext cx="2187122" cy="643069"/>
          </a:xfrm>
          <a:prstGeom prst="leftArrow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smtClean="0">
              <a:solidFill>
                <a:schemeClr val="tx1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5468957" y="2284073"/>
            <a:ext cx="3207499" cy="4536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100" b="1" smtClean="0">
                <a:solidFill>
                  <a:schemeClr val="bg1"/>
                </a:solidFill>
              </a:rPr>
              <a:t>Products from algal biomass</a:t>
            </a:r>
            <a:endParaRPr lang="en-GB" sz="1100" b="1">
              <a:solidFill>
                <a:schemeClr val="bg1"/>
              </a:solidFill>
            </a:endParaRPr>
          </a:p>
        </p:txBody>
      </p:sp>
      <p:sp>
        <p:nvSpPr>
          <p:cNvPr id="50" name="Right Arrow 49"/>
          <p:cNvSpPr/>
          <p:nvPr/>
        </p:nvSpPr>
        <p:spPr>
          <a:xfrm rot="2757263">
            <a:off x="4901581" y="2103404"/>
            <a:ext cx="2485728" cy="701965"/>
          </a:xfrm>
          <a:prstGeom prst="rightArrow">
            <a:avLst/>
          </a:prstGeom>
          <a:solidFill>
            <a:srgbClr val="FFFF00"/>
          </a:solidFill>
          <a:ln>
            <a:solidFill>
              <a:srgbClr val="FFDB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>
              <a:solidFill>
                <a:schemeClr val="tx1"/>
              </a:solidFill>
            </a:endParaRPr>
          </a:p>
        </p:txBody>
      </p:sp>
      <p:grpSp>
        <p:nvGrpSpPr>
          <p:cNvPr id="3" name="Group 50"/>
          <p:cNvGrpSpPr/>
          <p:nvPr/>
        </p:nvGrpSpPr>
        <p:grpSpPr>
          <a:xfrm>
            <a:off x="543610" y="1012575"/>
            <a:ext cx="7841671" cy="5054961"/>
            <a:chOff x="543610" y="1012575"/>
            <a:chExt cx="7841671" cy="5054961"/>
          </a:xfrm>
        </p:grpSpPr>
        <p:sp>
          <p:nvSpPr>
            <p:cNvPr id="12" name="Down Arrow 11"/>
            <p:cNvSpPr/>
            <p:nvPr/>
          </p:nvSpPr>
          <p:spPr>
            <a:xfrm>
              <a:off x="867646" y="4941168"/>
              <a:ext cx="1296144" cy="1126368"/>
            </a:xfrm>
            <a:prstGeom prst="downArrow">
              <a:avLst/>
            </a:prstGeom>
            <a:solidFill>
              <a:srgbClr val="FF0000">
                <a:alpha val="51000"/>
              </a:srgbClr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algn="ctr"/>
              <a:endParaRPr lang="en-GB" sz="1100" b="1" smtClean="0">
                <a:solidFill>
                  <a:schemeClr val="tx1"/>
                </a:solidFill>
              </a:endParaRPr>
            </a:p>
            <a:p>
              <a:pPr algn="ctr"/>
              <a:endParaRPr lang="en-GB" sz="1100" b="1" smtClean="0">
                <a:solidFill>
                  <a:schemeClr val="tx1"/>
                </a:solidFill>
              </a:endParaRPr>
            </a:p>
            <a:p>
              <a:pPr algn="ctr"/>
              <a:endParaRPr lang="en-GB" sz="1100" b="1" smtClean="0">
                <a:solidFill>
                  <a:schemeClr val="tx1"/>
                </a:solidFill>
              </a:endParaRPr>
            </a:p>
            <a:p>
              <a:pPr algn="ctr"/>
              <a:r>
                <a:rPr lang="en-GB" sz="1100" b="1" smtClean="0">
                  <a:solidFill>
                    <a:schemeClr val="tx1"/>
                  </a:solidFill>
                </a:rPr>
                <a:t>Electrical power</a:t>
              </a:r>
            </a:p>
            <a:p>
              <a:pPr algn="ctr"/>
              <a:r>
                <a:rPr lang="en-GB" sz="1100" b="1" smtClean="0">
                  <a:solidFill>
                    <a:schemeClr val="tx1"/>
                  </a:solidFill>
                </a:rPr>
                <a:t>1MW</a:t>
              </a:r>
              <a:endParaRPr lang="en-GB" sz="1100" b="1">
                <a:solidFill>
                  <a:schemeClr val="tx1"/>
                </a:solidFill>
              </a:endParaRPr>
            </a:p>
          </p:txBody>
        </p:sp>
        <p:sp>
          <p:nvSpPr>
            <p:cNvPr id="13" name="Rectangular Callout 12"/>
            <p:cNvSpPr/>
            <p:nvPr/>
          </p:nvSpPr>
          <p:spPr>
            <a:xfrm>
              <a:off x="543610" y="2219266"/>
              <a:ext cx="1166530" cy="867139"/>
            </a:xfrm>
            <a:prstGeom prst="wedgeRectCallout">
              <a:avLst>
                <a:gd name="adj1" fmla="val 26685"/>
                <a:gd name="adj2" fmla="val 119199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Area for biogas installation, silage storage and  digestate storage: </a:t>
              </a:r>
              <a:r>
                <a:rPr lang="en-GB" sz="1000" b="1" smtClean="0">
                  <a:solidFill>
                    <a:schemeClr val="tx1"/>
                  </a:solidFill>
                </a:rPr>
                <a:t>5-6 ha</a:t>
              </a:r>
              <a:endParaRPr lang="en-GB" sz="1000" b="1">
                <a:solidFill>
                  <a:schemeClr val="tx1"/>
                </a:solidFill>
              </a:endParaRPr>
            </a:p>
          </p:txBody>
        </p:sp>
        <p:sp>
          <p:nvSpPr>
            <p:cNvPr id="19" name="Rectangular Callout 7"/>
            <p:cNvSpPr/>
            <p:nvPr/>
          </p:nvSpPr>
          <p:spPr>
            <a:xfrm>
              <a:off x="6765101" y="1052736"/>
              <a:ext cx="1620180" cy="972108"/>
            </a:xfrm>
            <a:prstGeom prst="wedgeRectCallout">
              <a:avLst>
                <a:gd name="adj1" fmla="val 10154"/>
                <a:gd name="adj2" fmla="val 191769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>
                  <a:solidFill>
                    <a:schemeClr val="tx1"/>
                  </a:solidFill>
                </a:rPr>
                <a:t>To reuse CO</a:t>
              </a:r>
              <a:r>
                <a:rPr lang="en-GB" sz="1000" baseline="-25000" dirty="0" smtClean="0">
                  <a:solidFill>
                    <a:schemeClr val="tx1"/>
                  </a:solidFill>
                </a:rPr>
                <a:t>2</a:t>
              </a:r>
              <a:r>
                <a:rPr lang="en-GB" sz="1000" dirty="0" smtClean="0">
                  <a:solidFill>
                    <a:schemeClr val="tx1"/>
                  </a:solidFill>
                </a:rPr>
                <a:t> from 1MW biogas plant we need  </a:t>
              </a:r>
              <a:r>
                <a:rPr lang="en-GB" sz="1000" b="1" dirty="0" smtClean="0">
                  <a:solidFill>
                    <a:schemeClr val="tx1"/>
                  </a:solidFill>
                </a:rPr>
                <a:t>50-</a:t>
              </a:r>
              <a:r>
                <a:rPr lang="sl-SI" sz="1000" b="1" dirty="0" smtClean="0">
                  <a:solidFill>
                    <a:schemeClr val="tx1"/>
                  </a:solidFill>
                </a:rPr>
                <a:t>85</a:t>
              </a:r>
              <a:r>
                <a:rPr lang="en-GB" sz="1000" b="1" dirty="0" smtClean="0">
                  <a:solidFill>
                    <a:schemeClr val="tx1"/>
                  </a:solidFill>
                </a:rPr>
                <a:t> ha </a:t>
              </a:r>
              <a:r>
                <a:rPr lang="en-GB" sz="1000" dirty="0" smtClean="0">
                  <a:solidFill>
                    <a:schemeClr val="tx1"/>
                  </a:solidFill>
                </a:rPr>
                <a:t>of algal ponds – (not necessarily appropriate for agricultural production)</a:t>
              </a:r>
              <a:endParaRPr lang="en-GB" sz="1000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ular Callout 7"/>
            <p:cNvSpPr/>
            <p:nvPr/>
          </p:nvSpPr>
          <p:spPr>
            <a:xfrm>
              <a:off x="2293404" y="1012575"/>
              <a:ext cx="1296144" cy="623426"/>
            </a:xfrm>
            <a:prstGeom prst="wedgeRectCallout">
              <a:avLst>
                <a:gd name="adj1" fmla="val -33575"/>
                <a:gd name="adj2" fmla="val 125121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For 1MW of electrical power we need </a:t>
              </a:r>
              <a:r>
                <a:rPr lang="en-GB" sz="1000" b="1" smtClean="0">
                  <a:solidFill>
                    <a:schemeClr val="tx1"/>
                  </a:solidFill>
                </a:rPr>
                <a:t>340 ha</a:t>
              </a:r>
              <a:r>
                <a:rPr lang="en-GB" sz="1000" smtClean="0">
                  <a:solidFill>
                    <a:schemeClr val="tx1"/>
                  </a:solidFill>
                </a:rPr>
                <a:t> of energy crops</a:t>
              </a:r>
              <a:endParaRPr lang="en-GB" sz="1000">
                <a:solidFill>
                  <a:schemeClr val="tx1"/>
                </a:solidFill>
              </a:endParaRPr>
            </a:p>
          </p:txBody>
        </p:sp>
        <p:sp>
          <p:nvSpPr>
            <p:cNvPr id="21" name="Left Arrow 20"/>
            <p:cNvSpPr/>
            <p:nvPr/>
          </p:nvSpPr>
          <p:spPr>
            <a:xfrm rot="19815581">
              <a:off x="2632903" y="1594523"/>
              <a:ext cx="2187122" cy="643069"/>
            </a:xfrm>
            <a:prstGeom prst="leftArrow">
              <a:avLst/>
            </a:prstGeom>
            <a:solidFill>
              <a:srgbClr val="FFFF00"/>
            </a:solidFill>
            <a:ln>
              <a:solidFill>
                <a:srgbClr val="FFD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Energy flux </a:t>
              </a:r>
              <a:r>
                <a:rPr lang="en-GB" sz="1000" b="1" smtClean="0">
                  <a:solidFill>
                    <a:schemeClr val="tx1"/>
                  </a:solidFill>
                </a:rPr>
                <a:t>60-100W/m</a:t>
              </a:r>
              <a:r>
                <a:rPr lang="en-GB" sz="1000" b="1" baseline="30000" smtClean="0">
                  <a:solidFill>
                    <a:schemeClr val="tx1"/>
                  </a:solidFill>
                </a:rPr>
                <a:t>2</a:t>
              </a:r>
            </a:p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Efficiency 0,3-3%</a:t>
              </a:r>
            </a:p>
          </p:txBody>
        </p:sp>
        <p:sp>
          <p:nvSpPr>
            <p:cNvPr id="23" name="Right Arrow 22"/>
            <p:cNvSpPr/>
            <p:nvPr/>
          </p:nvSpPr>
          <p:spPr>
            <a:xfrm rot="2757263">
              <a:off x="4906910" y="2100647"/>
              <a:ext cx="2485728" cy="701965"/>
            </a:xfrm>
            <a:prstGeom prst="rightArrow">
              <a:avLst/>
            </a:prstGeom>
            <a:solidFill>
              <a:srgbClr val="FFFF00"/>
            </a:solidFill>
            <a:ln>
              <a:solidFill>
                <a:srgbClr val="FFD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Energy flux 60-100W/m</a:t>
              </a:r>
              <a:r>
                <a:rPr lang="en-GB" sz="1000" baseline="30000" smtClean="0">
                  <a:solidFill>
                    <a:schemeClr val="tx1"/>
                  </a:solidFill>
                </a:rPr>
                <a:t>2</a:t>
              </a:r>
            </a:p>
            <a:p>
              <a:pPr algn="ctr"/>
              <a:r>
                <a:rPr lang="en-GB" sz="1000" smtClean="0">
                  <a:solidFill>
                    <a:schemeClr val="tx1"/>
                  </a:solidFill>
                </a:rPr>
                <a:t>Efficiency 3-8%</a:t>
              </a:r>
              <a:endParaRPr lang="en-GB" sz="1000">
                <a:solidFill>
                  <a:schemeClr val="tx1"/>
                </a:solidFill>
              </a:endParaRPr>
            </a:p>
          </p:txBody>
        </p:sp>
      </p:grpSp>
      <p:sp>
        <p:nvSpPr>
          <p:cNvPr id="24" name="Lok 35"/>
          <p:cNvSpPr/>
          <p:nvPr/>
        </p:nvSpPr>
        <p:spPr>
          <a:xfrm>
            <a:off x="4820885" y="2802531"/>
            <a:ext cx="2916324" cy="1944216"/>
          </a:xfrm>
          <a:prstGeom prst="arc">
            <a:avLst>
              <a:gd name="adj1" fmla="val 10781035"/>
              <a:gd name="adj2" fmla="val 15680008"/>
            </a:avLst>
          </a:prstGeom>
          <a:ln w="127000">
            <a:solidFill>
              <a:srgbClr val="00CC99"/>
            </a:solidFill>
            <a:tailEnd type="triangle"/>
          </a:ln>
          <a:scene3d>
            <a:camera prst="orthographicFront">
              <a:rot lat="0" lon="10800000" rev="0"/>
            </a:camera>
            <a:lightRig rig="threePt" dir="t"/>
          </a:scene3d>
          <a:sp3d extrusionH="146050" contourW="12700">
            <a:extrusionClr>
              <a:schemeClr val="accent1"/>
            </a:extrusionClr>
            <a:contourClr>
              <a:schemeClr val="accent1">
                <a:lumMod val="50000"/>
              </a:schemeClr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Down Arrow 9"/>
          <p:cNvSpPr/>
          <p:nvPr/>
        </p:nvSpPr>
        <p:spPr>
          <a:xfrm>
            <a:off x="2034176" y="3191374"/>
            <a:ext cx="518458" cy="259229"/>
          </a:xfrm>
          <a:prstGeom prst="downArrow">
            <a:avLst/>
          </a:prstGeom>
          <a:solidFill>
            <a:srgbClr val="FF0000">
              <a:alpha val="5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endParaRPr lang="en-GB" sz="1100" b="1" smtClean="0">
              <a:solidFill>
                <a:schemeClr val="tx1"/>
              </a:solidFill>
            </a:endParaRPr>
          </a:p>
          <a:p>
            <a:pPr algn="ctr"/>
            <a:endParaRPr lang="en-GB" sz="1100" b="1">
              <a:solidFill>
                <a:schemeClr val="tx1"/>
              </a:solidFill>
            </a:endParaRPr>
          </a:p>
        </p:txBody>
      </p:sp>
      <p:sp>
        <p:nvSpPr>
          <p:cNvPr id="28" name="Flowchart: Delay 27"/>
          <p:cNvSpPr/>
          <p:nvPr/>
        </p:nvSpPr>
        <p:spPr>
          <a:xfrm rot="10800000">
            <a:off x="8711952" y="1856699"/>
            <a:ext cx="432048" cy="360040"/>
          </a:xfrm>
          <a:prstGeom prst="flowChartDelay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ular Callout 7"/>
          <p:cNvSpPr/>
          <p:nvPr/>
        </p:nvSpPr>
        <p:spPr>
          <a:xfrm>
            <a:off x="7020272" y="5229200"/>
            <a:ext cx="1620180" cy="792088"/>
          </a:xfrm>
          <a:prstGeom prst="wedgeRectCallout">
            <a:avLst>
              <a:gd name="adj1" fmla="val 2527"/>
              <a:gd name="adj2" fmla="val -1363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smtClean="0">
                <a:solidFill>
                  <a:schemeClr val="tx1"/>
                </a:solidFill>
              </a:rPr>
              <a:t>To treat digestatefrom 1MW biogas plant we need  </a:t>
            </a:r>
            <a:r>
              <a:rPr lang="en-GB" sz="1000" b="1" smtClean="0">
                <a:solidFill>
                  <a:schemeClr val="tx1"/>
                </a:solidFill>
              </a:rPr>
              <a:t>3-5 ha </a:t>
            </a:r>
            <a:r>
              <a:rPr lang="en-GB" sz="1000" smtClean="0">
                <a:solidFill>
                  <a:schemeClr val="tx1"/>
                </a:solidFill>
              </a:rPr>
              <a:t>of algal ponds</a:t>
            </a:r>
            <a:endParaRPr lang="en-GB" sz="10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Anaerobic digestion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71600" y="1844824"/>
            <a:ext cx="7200800" cy="38884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3708000" y="4365216"/>
            <a:ext cx="1728000" cy="1008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dirty="0" err="1" smtClean="0"/>
              <a:t>Archaea</a:t>
            </a:r>
            <a:endParaRPr lang="sl-SI" dirty="0" smtClean="0"/>
          </a:p>
          <a:p>
            <a:pPr algn="ctr"/>
            <a:r>
              <a:rPr lang="en-GB" dirty="0" smtClean="0"/>
              <a:t>Bacteria</a:t>
            </a:r>
            <a:endParaRPr lang="en-GB" dirty="0"/>
          </a:p>
        </p:txBody>
      </p:sp>
      <p:cxnSp>
        <p:nvCxnSpPr>
          <p:cNvPr id="11" name="Straight Arrow Connector 16"/>
          <p:cNvCxnSpPr>
            <a:stCxn id="12" idx="2"/>
            <a:endCxn id="21" idx="3"/>
          </p:cNvCxnSpPr>
          <p:nvPr/>
        </p:nvCxnSpPr>
        <p:spPr>
          <a:xfrm rot="5400000">
            <a:off x="5336686" y="3816442"/>
            <a:ext cx="486804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5580112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CO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3" name="Rounded Rectangle 12"/>
          <p:cNvSpPr/>
          <p:nvPr/>
        </p:nvSpPr>
        <p:spPr>
          <a:xfrm>
            <a:off x="687625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Nutrients N, P, …</a:t>
            </a:r>
            <a:endParaRPr lang="en-GB" baseline="-25000" smtClean="0"/>
          </a:p>
        </p:txBody>
      </p:sp>
      <p:sp>
        <p:nvSpPr>
          <p:cNvPr id="14" name="Rounded Rectangle 13"/>
          <p:cNvSpPr/>
          <p:nvPr/>
        </p:nvSpPr>
        <p:spPr>
          <a:xfrm>
            <a:off x="2699888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5" name="Rounded Rectangle 14"/>
          <p:cNvSpPr/>
          <p:nvPr/>
        </p:nvSpPr>
        <p:spPr>
          <a:xfrm>
            <a:off x="111561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Organic matter</a:t>
            </a:r>
            <a:endParaRPr lang="en-GB" baseline="-25000" smtClean="0"/>
          </a:p>
        </p:txBody>
      </p:sp>
      <p:cxnSp>
        <p:nvCxnSpPr>
          <p:cNvPr id="16" name="Straight Arrow Connector 37"/>
          <p:cNvCxnSpPr>
            <a:stCxn id="21" idx="1"/>
            <a:endCxn id="14" idx="2"/>
          </p:cNvCxnSpPr>
          <p:nvPr/>
        </p:nvCxnSpPr>
        <p:spPr>
          <a:xfrm rot="10800000">
            <a:off x="3131888" y="4005064"/>
            <a:ext cx="864048" cy="48680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4"/>
          <p:cNvCxnSpPr>
            <a:stCxn id="13" idx="2"/>
            <a:endCxn id="10" idx="6"/>
          </p:cNvCxnSpPr>
          <p:nvPr/>
        </p:nvCxnSpPr>
        <p:spPr>
          <a:xfrm rot="5400000">
            <a:off x="6048088" y="3464984"/>
            <a:ext cx="792144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4"/>
          <p:cNvCxnSpPr>
            <a:stCxn id="10" idx="2"/>
            <a:endCxn id="15" idx="2"/>
          </p:cNvCxnSpPr>
          <p:nvPr/>
        </p:nvCxnSpPr>
        <p:spPr>
          <a:xfrm rot="10800000">
            <a:off x="1691680" y="4077072"/>
            <a:ext cx="2016320" cy="79214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995936" y="3555764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/>
          </a:p>
        </p:txBody>
      </p:sp>
      <p:sp>
        <p:nvSpPr>
          <p:cNvPr id="22" name="Rounded Rectangle 21"/>
          <p:cNvSpPr/>
          <p:nvPr/>
        </p:nvSpPr>
        <p:spPr>
          <a:xfrm>
            <a:off x="4139952" y="3573016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CH</a:t>
            </a:r>
            <a:r>
              <a:rPr lang="en-GB" b="1" baseline="-25000" smtClean="0"/>
              <a:t>4</a:t>
            </a:r>
            <a:endParaRPr lang="en-GB" b="1" baseline="-25000"/>
          </a:p>
        </p:txBody>
      </p:sp>
      <p:cxnSp>
        <p:nvCxnSpPr>
          <p:cNvPr id="23" name="Straight Arrow Connector 8"/>
          <p:cNvCxnSpPr>
            <a:stCxn id="15" idx="1"/>
          </p:cNvCxnSpPr>
          <p:nvPr/>
        </p:nvCxnSpPr>
        <p:spPr>
          <a:xfrm flipH="1">
            <a:off x="179512" y="3789040"/>
            <a:ext cx="936104" cy="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8"/>
          <p:cNvCxnSpPr>
            <a:stCxn id="22" idx="2"/>
          </p:cNvCxnSpPr>
          <p:nvPr/>
        </p:nvCxnSpPr>
        <p:spPr>
          <a:xfrm>
            <a:off x="4571952" y="4005016"/>
            <a:ext cx="48" cy="360088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-36512" y="3501008"/>
            <a:ext cx="1224136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sl-SI" dirty="0" smtClean="0"/>
              <a:t>Substrate</a:t>
            </a:r>
          </a:p>
          <a:p>
            <a:pPr algn="ctr"/>
            <a:r>
              <a:rPr lang="sl-SI" dirty="0" err="1" smtClean="0"/>
              <a:t>Biogas</a:t>
            </a:r>
            <a:r>
              <a:rPr lang="sl-SI" dirty="0" smtClean="0"/>
              <a:t> </a:t>
            </a:r>
            <a:r>
              <a:rPr lang="sl-SI" dirty="0" err="1" smtClean="0"/>
              <a:t>Feedstock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7956376" y="5374957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</a:t>
            </a:r>
            <a:r>
              <a:rPr lang="sl-SI" dirty="0" err="1" smtClean="0"/>
              <a:t>iogas</a:t>
            </a:r>
            <a:endParaRPr lang="en-GB" dirty="0" smtClean="0"/>
          </a:p>
          <a:p>
            <a:pPr algn="ctr"/>
            <a:r>
              <a:rPr lang="sl-SI" dirty="0" smtClean="0"/>
              <a:t>digestate</a:t>
            </a:r>
            <a:endParaRPr lang="en-GB" dirty="0"/>
          </a:p>
        </p:txBody>
      </p:sp>
      <p:cxnSp>
        <p:nvCxnSpPr>
          <p:cNvPr id="28" name="Straight Arrow Connector 16"/>
          <p:cNvCxnSpPr>
            <a:stCxn id="27" idx="1"/>
            <a:endCxn id="10" idx="5"/>
          </p:cNvCxnSpPr>
          <p:nvPr/>
        </p:nvCxnSpPr>
        <p:spPr>
          <a:xfrm rot="10800000">
            <a:off x="5182940" y="5225599"/>
            <a:ext cx="2773436" cy="472525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16"/>
          <p:cNvCxnSpPr>
            <a:stCxn id="44" idx="1"/>
            <a:endCxn id="12" idx="0"/>
          </p:cNvCxnSpPr>
          <p:nvPr/>
        </p:nvCxnSpPr>
        <p:spPr>
          <a:xfrm rot="10800000" flipV="1">
            <a:off x="6012112" y="1381418"/>
            <a:ext cx="1008160" cy="2191646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2771800" y="3429000"/>
            <a:ext cx="792088" cy="7200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V="1">
            <a:off x="2771800" y="3429000"/>
            <a:ext cx="792088" cy="7200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16"/>
          <p:cNvCxnSpPr>
            <a:stCxn id="44" idx="1"/>
            <a:endCxn id="22" idx="0"/>
          </p:cNvCxnSpPr>
          <p:nvPr/>
        </p:nvCxnSpPr>
        <p:spPr>
          <a:xfrm rot="10800000" flipV="1">
            <a:off x="4571952" y="1381418"/>
            <a:ext cx="2448320" cy="219159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7020272" y="11967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</a:t>
            </a:r>
            <a:r>
              <a:rPr lang="sl-SI" dirty="0" err="1" smtClean="0"/>
              <a:t>iogas</a:t>
            </a:r>
            <a:endParaRPr lang="en-GB" dirty="0"/>
          </a:p>
        </p:txBody>
      </p:sp>
      <p:cxnSp>
        <p:nvCxnSpPr>
          <p:cNvPr id="47" name="Straight Arrow Connector 16"/>
          <p:cNvCxnSpPr>
            <a:stCxn id="27" idx="1"/>
            <a:endCxn id="13" idx="2"/>
          </p:cNvCxnSpPr>
          <p:nvPr/>
        </p:nvCxnSpPr>
        <p:spPr>
          <a:xfrm rot="10800000">
            <a:off x="7452320" y="4077073"/>
            <a:ext cx="504056" cy="1621051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Flowchart: Delay 49"/>
          <p:cNvSpPr/>
          <p:nvPr/>
        </p:nvSpPr>
        <p:spPr>
          <a:xfrm rot="10800000">
            <a:off x="8711952" y="1856699"/>
            <a:ext cx="432048" cy="360040"/>
          </a:xfrm>
          <a:prstGeom prst="flowChartDelay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Possible optimizations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Digestate treatment</a:t>
            </a:r>
            <a:r>
              <a:rPr lang="en-GB" smtClean="0">
                <a:sym typeface="Wingdings" pitchFamily="2" charset="2"/>
              </a:rPr>
              <a:t> </a:t>
            </a:r>
            <a:endParaRPr lang="en-GB" smtClean="0"/>
          </a:p>
          <a:p>
            <a:r>
              <a:rPr lang="en-GB" smtClean="0"/>
              <a:t>Feedstock production</a:t>
            </a:r>
          </a:p>
          <a:p>
            <a:r>
              <a:rPr lang="en-GB" smtClean="0"/>
              <a:t>Algae production</a:t>
            </a: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2" y="1856699"/>
            <a:ext cx="432048" cy="360040"/>
          </a:xfrm>
          <a:prstGeom prst="flowChartDelay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7" name="Flowchart: Delay 6">
            <a:hlinkClick r:id="rId2" action="ppaction://hlinksldjump"/>
          </p:cNvPr>
          <p:cNvSpPr/>
          <p:nvPr/>
        </p:nvSpPr>
        <p:spPr>
          <a:xfrm rot="10800000">
            <a:off x="4572000" y="1340768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Delay 7"/>
          <p:cNvSpPr/>
          <p:nvPr/>
        </p:nvSpPr>
        <p:spPr>
          <a:xfrm rot="10800000">
            <a:off x="4572000" y="1916832"/>
            <a:ext cx="432048" cy="360040"/>
          </a:xfrm>
          <a:prstGeom prst="flowChartDelay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lowchart: Delay 8"/>
          <p:cNvSpPr/>
          <p:nvPr/>
        </p:nvSpPr>
        <p:spPr>
          <a:xfrm rot="10800000">
            <a:off x="4572000" y="2492896"/>
            <a:ext cx="432048" cy="360040"/>
          </a:xfrm>
          <a:prstGeom prst="flowChartDelay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2" name="Picture 4" descr="http://www.dailyencouragement.net/images/natural_fertilizer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660232" y="2925689"/>
            <a:ext cx="2483768" cy="1473746"/>
          </a:xfrm>
          <a:prstGeom prst="rect">
            <a:avLst/>
          </a:prstGeom>
          <a:noFill/>
        </p:spPr>
      </p:pic>
      <p:pic>
        <p:nvPicPr>
          <p:cNvPr id="48130" name="Picture 2" descr="http://www.thefarmatgreenvillage.com/assets/images/content/lawnfertilizer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660232" y="4581128"/>
            <a:ext cx="2483768" cy="142875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Digestate as Fertilizer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6552728" cy="482453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Warning: This topic may be politically controversial</a:t>
            </a:r>
          </a:p>
          <a:p>
            <a:r>
              <a:rPr lang="en-GB" dirty="0" smtClean="0"/>
              <a:t>By spreading the digestate we return exactly the same minerals that we removed by harvesting the energy feedstock</a:t>
            </a:r>
          </a:p>
          <a:p>
            <a:r>
              <a:rPr lang="en-GB" dirty="0" smtClean="0"/>
              <a:t>Assumption: SAME area</a:t>
            </a:r>
          </a:p>
          <a:p>
            <a:r>
              <a:rPr lang="en-GB" dirty="0" smtClean="0"/>
              <a:t>YES, but in liquid form:</a:t>
            </a:r>
          </a:p>
          <a:p>
            <a:pPr lvl="1"/>
            <a:r>
              <a:rPr lang="en-GB" dirty="0" smtClean="0"/>
              <a:t>highly diluted</a:t>
            </a:r>
          </a:p>
          <a:p>
            <a:pPr lvl="1"/>
            <a:r>
              <a:rPr lang="en-GB" dirty="0" smtClean="0"/>
              <a:t>high logistic cost (storage, transportation)</a:t>
            </a:r>
          </a:p>
          <a:p>
            <a:pPr lvl="1"/>
            <a:r>
              <a:rPr lang="en-GB" dirty="0" smtClean="0"/>
              <a:t>flushing the CEC of the soil</a:t>
            </a:r>
          </a:p>
          <a:p>
            <a:r>
              <a:rPr lang="en-GB" dirty="0" smtClean="0"/>
              <a:t>Separation into solid and liquid phase</a:t>
            </a:r>
          </a:p>
          <a:p>
            <a:pPr lvl="1"/>
            <a:r>
              <a:rPr lang="en-GB" dirty="0" smtClean="0"/>
              <a:t>solid phase is useful as fertilizer</a:t>
            </a:r>
          </a:p>
          <a:p>
            <a:pPr lvl="1"/>
            <a:r>
              <a:rPr lang="en-GB" dirty="0" smtClean="0"/>
              <a:t>better logistics</a:t>
            </a:r>
          </a:p>
          <a:p>
            <a:pPr lvl="1"/>
            <a:r>
              <a:rPr lang="en-GB" dirty="0" smtClean="0"/>
              <a:t>same machinery</a:t>
            </a:r>
          </a:p>
          <a:p>
            <a:pPr lvl="1"/>
            <a:r>
              <a:rPr lang="en-GB" dirty="0" smtClean="0"/>
              <a:t>no liquid flush</a:t>
            </a:r>
          </a:p>
        </p:txBody>
      </p:sp>
      <p:pic>
        <p:nvPicPr>
          <p:cNvPr id="48134" name="Picture 6" descr="http://www.azwater.gov/azdwr/StatewidePlanning/Conservation2/Agriculture/images/Sprinkler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673441" y="885055"/>
            <a:ext cx="2470559" cy="1895873"/>
          </a:xfrm>
          <a:prstGeom prst="rect">
            <a:avLst/>
          </a:prstGeom>
          <a:noFill/>
        </p:spPr>
      </p:pic>
      <p:sp>
        <p:nvSpPr>
          <p:cNvPr id="7" name="Flowchart: Delay 6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423429" y="3567582"/>
            <a:ext cx="6297143" cy="2525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Unterfrauner, 2010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smtClean="0"/>
              <a:t>40 weeks trial, 50 m</a:t>
            </a:r>
            <a:r>
              <a:rPr lang="en-GB" sz="1800" baseline="30000" smtClean="0"/>
              <a:t>3</a:t>
            </a:r>
            <a:r>
              <a:rPr lang="en-GB" sz="1800" smtClean="0"/>
              <a:t>/ha</a:t>
            </a:r>
          </a:p>
          <a:p>
            <a:r>
              <a:rPr lang="en-GB" sz="1800" smtClean="0"/>
              <a:t>Application of biogas fermentation residues can adversely affect soil fertility</a:t>
            </a:r>
          </a:p>
          <a:p>
            <a:r>
              <a:rPr lang="en-GB" sz="1800" smtClean="0"/>
              <a:t>High content of free K ions -&gt; acidification, overloading of the sorption complex, destruction of the aggregates</a:t>
            </a:r>
          </a:p>
          <a:p>
            <a:r>
              <a:rPr lang="en-GB" sz="1800" smtClean="0"/>
              <a:t>Addition of CaCO</a:t>
            </a:r>
            <a:r>
              <a:rPr lang="en-GB" sz="1800" baseline="-25000" smtClean="0"/>
              <a:t>3</a:t>
            </a:r>
            <a:r>
              <a:rPr lang="en-GB" sz="1800" smtClean="0"/>
              <a:t>, MgCO</a:t>
            </a:r>
            <a:r>
              <a:rPr lang="en-GB" sz="1800" baseline="-25000" smtClean="0"/>
              <a:t>3</a:t>
            </a:r>
            <a:r>
              <a:rPr lang="en-GB" sz="1800" smtClean="0"/>
              <a:t>, CaSO</a:t>
            </a:r>
            <a:r>
              <a:rPr lang="en-GB" sz="1800" baseline="-25000" smtClean="0"/>
              <a:t>4</a:t>
            </a:r>
            <a:r>
              <a:rPr lang="en-GB" sz="1800" smtClean="0"/>
              <a:t>, Al silicate improved the results significantly</a:t>
            </a:r>
          </a:p>
          <a:p>
            <a:r>
              <a:rPr lang="en-GB" sz="1800" smtClean="0"/>
              <a:t>Unterfrauner, H, et al. 2010, </a:t>
            </a:r>
            <a:r>
              <a:rPr lang="en-GB" sz="1800" i="1" smtClean="0"/>
              <a:t>Auswirkung von Biogasguelle auf Bodenparameter</a:t>
            </a:r>
            <a:r>
              <a:rPr lang="en-GB" sz="1800" smtClean="0"/>
              <a:t>, 2. Umwelt oekologisches Symposium 2010, 59-64, Raumberg-Gumpenstein.</a:t>
            </a:r>
          </a:p>
          <a:p>
            <a:endParaRPr lang="en-GB" sz="1800" smtClean="0"/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Flowchart: Delay 5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6012160" y="3789040"/>
            <a:ext cx="1224136" cy="864096"/>
          </a:xfrm>
          <a:prstGeom prst="roundRect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000" b="1" dirty="0" err="1" smtClean="0"/>
              <a:t>Fertilizer</a:t>
            </a:r>
            <a:endParaRPr lang="sl-SI" sz="1000" b="1" dirty="0" smtClean="0"/>
          </a:p>
          <a:p>
            <a:pPr algn="ctr"/>
            <a:r>
              <a:rPr lang="sl-SI" sz="1000" b="1" dirty="0" smtClean="0"/>
              <a:t>(</a:t>
            </a:r>
            <a:r>
              <a:rPr lang="sl-SI" sz="1000" b="1" dirty="0" err="1" smtClean="0"/>
              <a:t>Incineration</a:t>
            </a:r>
            <a:r>
              <a:rPr lang="sl-SI" sz="1000" b="1" dirty="0" smtClean="0"/>
              <a:t> </a:t>
            </a:r>
            <a:r>
              <a:rPr lang="sl-SI" sz="1000" b="1" dirty="0" err="1" smtClean="0"/>
              <a:t>if</a:t>
            </a:r>
            <a:r>
              <a:rPr lang="sl-SI" sz="1000" b="1" dirty="0" smtClean="0"/>
              <a:t> </a:t>
            </a:r>
            <a:r>
              <a:rPr lang="sl-SI" sz="1000" b="1" dirty="0" err="1" smtClean="0"/>
              <a:t>waste</a:t>
            </a:r>
            <a:r>
              <a:rPr lang="sl-SI" sz="1000" b="1" dirty="0" smtClean="0"/>
              <a:t>)</a:t>
            </a:r>
            <a:endParaRPr lang="en-GB" sz="1000" b="1" dirty="0"/>
          </a:p>
        </p:txBody>
      </p:sp>
      <p:sp>
        <p:nvSpPr>
          <p:cNvPr id="12" name="Rounded Rectangle 11"/>
          <p:cNvSpPr/>
          <p:nvPr/>
        </p:nvSpPr>
        <p:spPr>
          <a:xfrm>
            <a:off x="6012160" y="2204864"/>
            <a:ext cx="122413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000" b="1" dirty="0" err="1" smtClean="0"/>
              <a:t>Biological</a:t>
            </a:r>
            <a:r>
              <a:rPr lang="sl-SI" sz="1000" b="1" dirty="0" smtClean="0"/>
              <a:t> </a:t>
            </a:r>
            <a:r>
              <a:rPr lang="sl-SI" sz="1000" b="1" dirty="0" err="1" smtClean="0"/>
              <a:t>treatment</a:t>
            </a:r>
            <a:endParaRPr lang="sl-SI" sz="1000" b="1" dirty="0" smtClean="0"/>
          </a:p>
          <a:p>
            <a:pPr algn="ctr"/>
            <a:r>
              <a:rPr lang="sl-SI" sz="1000" b="1" dirty="0" smtClean="0"/>
              <a:t>(</a:t>
            </a:r>
            <a:r>
              <a:rPr lang="sl-SI" sz="1000" b="1" dirty="0" err="1" smtClean="0"/>
              <a:t>anaerobic</a:t>
            </a:r>
            <a:r>
              <a:rPr lang="sl-SI" sz="1000" b="1" dirty="0" smtClean="0"/>
              <a:t> / </a:t>
            </a:r>
            <a:r>
              <a:rPr lang="sl-SI" sz="1000" b="1" dirty="0" err="1" smtClean="0"/>
              <a:t>aerobic</a:t>
            </a:r>
            <a:r>
              <a:rPr lang="sl-SI" sz="1000" b="1" dirty="0" smtClean="0"/>
              <a:t>)</a:t>
            </a:r>
            <a:endParaRPr lang="en-GB" sz="1000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Digestate separation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5570240" y="6492875"/>
            <a:ext cx="2133600" cy="365125"/>
          </a:xfrm>
        </p:spPr>
        <p:txBody>
          <a:bodyPr/>
          <a:lstStyle/>
          <a:p>
            <a:fld id="{C93EC156-FF97-428C-B906-6E5D3D8F5AF2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1367644" y="2060848"/>
            <a:ext cx="3528392" cy="273630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DSC00762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>
          <a:xfrm>
            <a:off x="2255840" y="2132856"/>
            <a:ext cx="1752000" cy="1440000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251520" y="3284984"/>
            <a:ext cx="1152000" cy="288032"/>
          </a:xfrm>
          <a:prstGeom prst="rightArrow">
            <a:avLst/>
          </a:prstGeom>
          <a:solidFill>
            <a:srgbClr val="993300"/>
          </a:solidFill>
          <a:ln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000" b="1" dirty="0" smtClean="0"/>
              <a:t>Digestate</a:t>
            </a:r>
            <a:endParaRPr lang="en-GB" sz="1050" b="1" dirty="0"/>
          </a:p>
        </p:txBody>
      </p:sp>
      <p:sp>
        <p:nvSpPr>
          <p:cNvPr id="7" name="Right Arrow 6"/>
          <p:cNvSpPr/>
          <p:nvPr/>
        </p:nvSpPr>
        <p:spPr>
          <a:xfrm>
            <a:off x="4860032" y="2492896"/>
            <a:ext cx="1152000" cy="288032"/>
          </a:xfrm>
          <a:prstGeom prst="rightArrow">
            <a:avLst/>
          </a:prstGeom>
          <a:solidFill>
            <a:srgbClr val="FF9933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sl-SI" sz="1000" b="1" dirty="0" err="1" smtClean="0">
                <a:solidFill>
                  <a:srgbClr val="002060"/>
                </a:solidFill>
              </a:rPr>
              <a:t>Liquid</a:t>
            </a:r>
            <a:r>
              <a:rPr lang="sl-SI" sz="1000" b="1" dirty="0" smtClean="0">
                <a:solidFill>
                  <a:srgbClr val="002060"/>
                </a:solidFill>
              </a:rPr>
              <a:t> </a:t>
            </a:r>
            <a:r>
              <a:rPr lang="sl-SI" sz="1000" b="1" dirty="0" err="1" smtClean="0">
                <a:solidFill>
                  <a:srgbClr val="002060"/>
                </a:solidFill>
              </a:rPr>
              <a:t>phase</a:t>
            </a:r>
            <a:r>
              <a:rPr lang="sl-SI" sz="1000" b="1" dirty="0" smtClean="0">
                <a:solidFill>
                  <a:srgbClr val="002060"/>
                </a:solidFill>
              </a:rPr>
              <a:t> (centrate)</a:t>
            </a:r>
            <a:endParaRPr lang="en-GB" sz="1000" b="1" dirty="0">
              <a:solidFill>
                <a:srgbClr val="002060"/>
              </a:solidFill>
            </a:endParaRPr>
          </a:p>
        </p:txBody>
      </p:sp>
      <p:sp>
        <p:nvSpPr>
          <p:cNvPr id="11" name="Right Arrow 10"/>
          <p:cNvSpPr/>
          <p:nvPr/>
        </p:nvSpPr>
        <p:spPr>
          <a:xfrm>
            <a:off x="4860032" y="4077072"/>
            <a:ext cx="1152000" cy="288032"/>
          </a:xfrm>
          <a:prstGeom prst="rightArrow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000" b="1" dirty="0" err="1" smtClean="0">
                <a:solidFill>
                  <a:schemeClr val="bg1"/>
                </a:solidFill>
              </a:rPr>
              <a:t>Solid</a:t>
            </a:r>
            <a:r>
              <a:rPr lang="sl-SI" sz="1000" b="1" dirty="0" smtClean="0">
                <a:solidFill>
                  <a:schemeClr val="bg1"/>
                </a:solidFill>
              </a:rPr>
              <a:t> </a:t>
            </a:r>
            <a:r>
              <a:rPr lang="sl-SI" sz="1000" b="1" dirty="0" err="1" smtClean="0">
                <a:solidFill>
                  <a:schemeClr val="bg1"/>
                </a:solidFill>
              </a:rPr>
              <a:t>phase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13" name="Right Arrow 12"/>
          <p:cNvSpPr/>
          <p:nvPr/>
        </p:nvSpPr>
        <p:spPr>
          <a:xfrm>
            <a:off x="7164288" y="2492896"/>
            <a:ext cx="1152000" cy="288032"/>
          </a:xfrm>
          <a:prstGeom prst="rightArrow">
            <a:avLst/>
          </a:prstGeom>
          <a:solidFill>
            <a:srgbClr val="FFCC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sl-SI" sz="1000" b="1" dirty="0" err="1" smtClean="0">
                <a:solidFill>
                  <a:srgbClr val="002060"/>
                </a:solidFill>
              </a:rPr>
              <a:t>Environment</a:t>
            </a:r>
            <a:endParaRPr lang="en-GB" sz="1000" b="1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084168" y="1916832"/>
            <a:ext cx="13681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000" dirty="0" err="1" smtClean="0"/>
              <a:t>Volume</a:t>
            </a:r>
            <a:r>
              <a:rPr lang="sl-SI" sz="1000" dirty="0" smtClean="0"/>
              <a:t> 80-95%</a:t>
            </a:r>
            <a:endParaRPr lang="en-GB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6084168" y="4694947"/>
            <a:ext cx="13681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000" dirty="0" err="1" smtClean="0"/>
              <a:t>Volume</a:t>
            </a:r>
            <a:r>
              <a:rPr lang="sl-SI" sz="1000" dirty="0" smtClean="0"/>
              <a:t> 5-20%</a:t>
            </a:r>
            <a:endParaRPr lang="en-GB" sz="1000" dirty="0"/>
          </a:p>
        </p:txBody>
      </p:sp>
      <p:sp>
        <p:nvSpPr>
          <p:cNvPr id="17" name="TextBox 16"/>
          <p:cNvSpPr txBox="1"/>
          <p:nvPr/>
        </p:nvSpPr>
        <p:spPr>
          <a:xfrm>
            <a:off x="7236296" y="3902859"/>
            <a:ext cx="1584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" indent="-85725">
              <a:buFont typeface="Arial" pitchFamily="34" charset="0"/>
              <a:buChar char="•"/>
            </a:pPr>
            <a:r>
              <a:rPr lang="sl-SI" sz="1000" dirty="0" err="1" smtClean="0"/>
              <a:t>Simpler</a:t>
            </a:r>
            <a:r>
              <a:rPr lang="sl-SI" sz="1000" dirty="0" smtClean="0"/>
              <a:t> </a:t>
            </a:r>
            <a:r>
              <a:rPr lang="sl-SI" sz="1000" dirty="0" err="1" smtClean="0"/>
              <a:t>and</a:t>
            </a:r>
            <a:r>
              <a:rPr lang="sl-SI" sz="1000" dirty="0" smtClean="0"/>
              <a:t> </a:t>
            </a:r>
            <a:r>
              <a:rPr lang="sl-SI" sz="1000" dirty="0" err="1" smtClean="0"/>
              <a:t>less</a:t>
            </a:r>
            <a:r>
              <a:rPr lang="sl-SI" sz="1000" dirty="0" smtClean="0"/>
              <a:t> </a:t>
            </a:r>
            <a:r>
              <a:rPr lang="sl-SI" sz="1000" dirty="0" err="1" smtClean="0"/>
              <a:t>costly</a:t>
            </a:r>
            <a:r>
              <a:rPr lang="sl-SI" sz="1000" dirty="0" smtClean="0"/>
              <a:t> </a:t>
            </a:r>
            <a:r>
              <a:rPr lang="sl-SI" sz="1000" dirty="0" err="1" smtClean="0"/>
              <a:t>logistics</a:t>
            </a:r>
            <a:r>
              <a:rPr lang="sl-SI" sz="1000" dirty="0" smtClean="0"/>
              <a:t> (</a:t>
            </a:r>
            <a:r>
              <a:rPr lang="sl-SI" sz="1000" dirty="0" err="1" smtClean="0"/>
              <a:t>storage</a:t>
            </a:r>
            <a:r>
              <a:rPr lang="sl-SI" sz="1000" dirty="0" smtClean="0"/>
              <a:t>, transport, </a:t>
            </a:r>
            <a:r>
              <a:rPr lang="sl-SI" sz="1000" dirty="0" err="1" smtClean="0"/>
              <a:t>spreading</a:t>
            </a:r>
            <a:r>
              <a:rPr lang="sl-SI" sz="1000" dirty="0" smtClean="0"/>
              <a:t>)</a:t>
            </a:r>
          </a:p>
          <a:p>
            <a:pPr marL="85725" indent="-85725">
              <a:buFont typeface="Arial" pitchFamily="34" charset="0"/>
              <a:buChar char="•"/>
            </a:pPr>
            <a:r>
              <a:rPr lang="sl-SI" sz="1000" dirty="0" err="1" smtClean="0"/>
              <a:t>Existing</a:t>
            </a:r>
            <a:r>
              <a:rPr lang="sl-SI" sz="1000" dirty="0" smtClean="0"/>
              <a:t> </a:t>
            </a:r>
            <a:r>
              <a:rPr lang="sl-SI" sz="1000" dirty="0" err="1" smtClean="0"/>
              <a:t>spreading</a:t>
            </a:r>
            <a:r>
              <a:rPr lang="sl-SI" sz="1000" dirty="0" smtClean="0"/>
              <a:t> </a:t>
            </a:r>
            <a:r>
              <a:rPr lang="sl-SI" sz="1000" dirty="0" err="1" smtClean="0"/>
              <a:t>technology</a:t>
            </a:r>
            <a:endParaRPr lang="sl-SI" sz="1000" dirty="0" smtClean="0"/>
          </a:p>
          <a:p>
            <a:pPr marL="85725" indent="-85725">
              <a:buFont typeface="Arial" pitchFamily="34" charset="0"/>
              <a:buChar char="•"/>
            </a:pPr>
            <a:r>
              <a:rPr lang="sl-SI" sz="1000" dirty="0" err="1" smtClean="0"/>
              <a:t>Mixing</a:t>
            </a:r>
            <a:r>
              <a:rPr lang="sl-SI" sz="1000" dirty="0" smtClean="0"/>
              <a:t> </a:t>
            </a:r>
            <a:r>
              <a:rPr lang="sl-SI" sz="1000" dirty="0" err="1" smtClean="0"/>
              <a:t>with</a:t>
            </a:r>
            <a:r>
              <a:rPr lang="sl-SI" sz="1000" dirty="0" smtClean="0"/>
              <a:t> </a:t>
            </a:r>
            <a:r>
              <a:rPr lang="sl-SI" sz="1000" dirty="0" err="1" smtClean="0"/>
              <a:t>other</a:t>
            </a:r>
            <a:r>
              <a:rPr lang="sl-SI" sz="1000" dirty="0" smtClean="0"/>
              <a:t> </a:t>
            </a:r>
            <a:r>
              <a:rPr lang="sl-SI" sz="1000" dirty="0" err="1" smtClean="0"/>
              <a:t>components</a:t>
            </a:r>
            <a:r>
              <a:rPr lang="sl-SI" sz="1000" dirty="0" smtClean="0"/>
              <a:t> (</a:t>
            </a:r>
            <a:r>
              <a:rPr lang="sl-SI" sz="1000" dirty="0" err="1" smtClean="0"/>
              <a:t>adjusted</a:t>
            </a:r>
            <a:r>
              <a:rPr lang="sl-SI" sz="1000" dirty="0" smtClean="0"/>
              <a:t> </a:t>
            </a:r>
            <a:r>
              <a:rPr lang="sl-SI" sz="1000" dirty="0" err="1" smtClean="0"/>
              <a:t>nutritional</a:t>
            </a:r>
            <a:r>
              <a:rPr lang="sl-SI" sz="1000" dirty="0" smtClean="0"/>
              <a:t> </a:t>
            </a:r>
            <a:r>
              <a:rPr lang="sl-SI" sz="1000" dirty="0" err="1" smtClean="0"/>
              <a:t>and</a:t>
            </a:r>
            <a:r>
              <a:rPr lang="sl-SI" sz="1000" dirty="0" smtClean="0"/>
              <a:t> </a:t>
            </a:r>
            <a:r>
              <a:rPr lang="sl-SI" sz="1000" dirty="0" err="1" smtClean="0"/>
              <a:t>soil</a:t>
            </a:r>
            <a:r>
              <a:rPr lang="sl-SI" sz="1000" dirty="0" smtClean="0"/>
              <a:t> </a:t>
            </a:r>
            <a:r>
              <a:rPr lang="sl-SI" sz="1000" dirty="0" err="1" smtClean="0"/>
              <a:t>conditioning</a:t>
            </a:r>
            <a:r>
              <a:rPr lang="sl-SI" sz="1000" dirty="0" smtClean="0"/>
              <a:t> </a:t>
            </a:r>
            <a:r>
              <a:rPr lang="sl-SI" sz="1000" dirty="0" err="1" smtClean="0"/>
              <a:t>value</a:t>
            </a:r>
            <a:r>
              <a:rPr lang="sl-SI" sz="1000" dirty="0" smtClean="0"/>
              <a:t>)</a:t>
            </a:r>
            <a:endParaRPr lang="en-GB" sz="1000" dirty="0"/>
          </a:p>
        </p:txBody>
      </p:sp>
      <p:sp>
        <p:nvSpPr>
          <p:cNvPr id="19" name="Down Arrow 18"/>
          <p:cNvSpPr/>
          <p:nvPr/>
        </p:nvSpPr>
        <p:spPr>
          <a:xfrm>
            <a:off x="6516216" y="3068960"/>
            <a:ext cx="288000" cy="720080"/>
          </a:xfrm>
          <a:prstGeom prst="downArrow">
            <a:avLst/>
          </a:prstGeom>
          <a:solidFill>
            <a:srgbClr val="993300"/>
          </a:solidFill>
          <a:ln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sl-SI" sz="1000" dirty="0" err="1" smtClean="0"/>
              <a:t>Sludge</a:t>
            </a:r>
            <a:endParaRPr lang="en-GB" sz="1000" dirty="0"/>
          </a:p>
        </p:txBody>
      </p:sp>
      <p:sp>
        <p:nvSpPr>
          <p:cNvPr id="21" name="TextBox 20"/>
          <p:cNvSpPr txBox="1"/>
          <p:nvPr/>
        </p:nvSpPr>
        <p:spPr>
          <a:xfrm>
            <a:off x="7236296" y="1650866"/>
            <a:ext cx="13681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" indent="-85725">
              <a:buFont typeface="Arial" pitchFamily="34" charset="0"/>
              <a:buChar char="•"/>
            </a:pPr>
            <a:r>
              <a:rPr lang="sl-SI" sz="1000" dirty="0" err="1" smtClean="0"/>
              <a:t>Loss</a:t>
            </a:r>
            <a:r>
              <a:rPr lang="sl-SI" sz="1000" dirty="0" smtClean="0"/>
              <a:t> </a:t>
            </a:r>
            <a:r>
              <a:rPr lang="sl-SI" sz="1000" dirty="0" err="1" smtClean="0"/>
              <a:t>of</a:t>
            </a:r>
            <a:r>
              <a:rPr lang="sl-SI" sz="1000" dirty="0" smtClean="0"/>
              <a:t> </a:t>
            </a:r>
            <a:r>
              <a:rPr lang="sl-SI" sz="1000" dirty="0" err="1" smtClean="0"/>
              <a:t>nutrients</a:t>
            </a:r>
            <a:endParaRPr lang="sl-SI" sz="1000" dirty="0" smtClean="0"/>
          </a:p>
          <a:p>
            <a:pPr marL="85725" indent="-85725">
              <a:buFont typeface="Arial" pitchFamily="34" charset="0"/>
              <a:buChar char="•"/>
            </a:pPr>
            <a:r>
              <a:rPr lang="sl-SI" sz="1000" dirty="0" err="1" smtClean="0"/>
              <a:t>High</a:t>
            </a:r>
            <a:r>
              <a:rPr lang="sl-SI" sz="1000" dirty="0" smtClean="0"/>
              <a:t> </a:t>
            </a:r>
            <a:r>
              <a:rPr lang="sl-SI" sz="1000" dirty="0" err="1" smtClean="0"/>
              <a:t>energy</a:t>
            </a:r>
            <a:r>
              <a:rPr lang="sl-SI" sz="1000" dirty="0" smtClean="0"/>
              <a:t> </a:t>
            </a:r>
            <a:r>
              <a:rPr lang="sl-SI" sz="1000" dirty="0" err="1" smtClean="0"/>
              <a:t>consumption</a:t>
            </a:r>
            <a:endParaRPr lang="en-GB" sz="1000" dirty="0"/>
          </a:p>
        </p:txBody>
      </p:sp>
      <p:sp>
        <p:nvSpPr>
          <p:cNvPr id="22" name="TextBox 21"/>
          <p:cNvSpPr txBox="1"/>
          <p:nvPr/>
        </p:nvSpPr>
        <p:spPr>
          <a:xfrm>
            <a:off x="251520" y="3686835"/>
            <a:ext cx="108012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sz="1000" dirty="0" smtClean="0"/>
              <a:t>80-100 m</a:t>
            </a:r>
            <a:r>
              <a:rPr lang="sl-SI" sz="1000" baseline="30000" dirty="0" smtClean="0"/>
              <a:t>3</a:t>
            </a:r>
            <a:r>
              <a:rPr lang="sl-SI" sz="1000" dirty="0" smtClean="0"/>
              <a:t>/</a:t>
            </a:r>
            <a:r>
              <a:rPr lang="sl-SI" sz="1000" dirty="0" err="1" smtClean="0"/>
              <a:t>day</a:t>
            </a:r>
            <a:endParaRPr lang="sl-SI" sz="1000" dirty="0" smtClean="0"/>
          </a:p>
          <a:p>
            <a:r>
              <a:rPr lang="sl-SI" sz="1000" dirty="0" smtClean="0"/>
              <a:t>30.000 m</a:t>
            </a:r>
            <a:r>
              <a:rPr lang="sl-SI" sz="1000" baseline="30000" dirty="0" smtClean="0"/>
              <a:t>3</a:t>
            </a:r>
            <a:r>
              <a:rPr lang="sl-SI" sz="1000" dirty="0" smtClean="0"/>
              <a:t>/</a:t>
            </a:r>
            <a:r>
              <a:rPr lang="sl-SI" sz="1000" dirty="0" err="1" smtClean="0"/>
              <a:t>yr</a:t>
            </a:r>
            <a:endParaRPr lang="en-GB" sz="1000" dirty="0"/>
          </a:p>
        </p:txBody>
      </p:sp>
      <p:sp>
        <p:nvSpPr>
          <p:cNvPr id="23" name="TextBox 22"/>
          <p:cNvSpPr txBox="1"/>
          <p:nvPr/>
        </p:nvSpPr>
        <p:spPr>
          <a:xfrm>
            <a:off x="5004048" y="2996952"/>
            <a:ext cx="9361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sz="1000" dirty="0" smtClean="0"/>
              <a:t>65-90  m</a:t>
            </a:r>
            <a:r>
              <a:rPr lang="sl-SI" sz="1000" baseline="30000" dirty="0" smtClean="0"/>
              <a:t>3</a:t>
            </a:r>
            <a:r>
              <a:rPr lang="sl-SI" sz="1000" dirty="0" smtClean="0"/>
              <a:t>/</a:t>
            </a:r>
            <a:r>
              <a:rPr lang="sl-SI" sz="1000" dirty="0" err="1" smtClean="0"/>
              <a:t>day</a:t>
            </a:r>
            <a:endParaRPr lang="en-GB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5004048" y="4334907"/>
            <a:ext cx="9361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sz="1000" dirty="0" smtClean="0"/>
              <a:t>5- 20 m</a:t>
            </a:r>
            <a:r>
              <a:rPr lang="sl-SI" sz="1000" baseline="30000" dirty="0" smtClean="0"/>
              <a:t>3</a:t>
            </a:r>
            <a:r>
              <a:rPr lang="sl-SI" sz="1000" dirty="0" smtClean="0"/>
              <a:t>/</a:t>
            </a:r>
            <a:r>
              <a:rPr lang="sl-SI" sz="1000" dirty="0" err="1" smtClean="0"/>
              <a:t>day</a:t>
            </a:r>
            <a:endParaRPr lang="sl-SI" sz="1000" dirty="0" smtClean="0"/>
          </a:p>
          <a:p>
            <a:r>
              <a:rPr lang="sl-SI" sz="1000" dirty="0" smtClean="0"/>
              <a:t>6000 m</a:t>
            </a:r>
            <a:r>
              <a:rPr lang="sl-SI" sz="1000" baseline="30000" dirty="0" smtClean="0"/>
              <a:t>3</a:t>
            </a:r>
            <a:r>
              <a:rPr lang="sl-SI" sz="1000" dirty="0" smtClean="0"/>
              <a:t>/</a:t>
            </a:r>
            <a:r>
              <a:rPr lang="sl-SI" sz="1000" dirty="0" err="1" smtClean="0"/>
              <a:t>yr</a:t>
            </a:r>
            <a:endParaRPr lang="en-GB" sz="1000" dirty="0"/>
          </a:p>
        </p:txBody>
      </p:sp>
      <p:sp>
        <p:nvSpPr>
          <p:cNvPr id="25" name="TextBox 24"/>
          <p:cNvSpPr txBox="1"/>
          <p:nvPr/>
        </p:nvSpPr>
        <p:spPr>
          <a:xfrm>
            <a:off x="251520" y="1340768"/>
            <a:ext cx="1296144" cy="2462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sz="1000" dirty="0" smtClean="0"/>
              <a:t>1MWe model </a:t>
            </a:r>
            <a:r>
              <a:rPr lang="sl-SI" sz="1000" dirty="0" err="1" smtClean="0"/>
              <a:t>case</a:t>
            </a:r>
            <a:endParaRPr lang="en-GB" sz="1000" dirty="0"/>
          </a:p>
        </p:txBody>
      </p:sp>
      <p:pic>
        <p:nvPicPr>
          <p:cNvPr id="56322" name="Picture 2" descr="E:\algaebiogas\pictures\slike IZGRADNJA\DSC00783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852893" y="3717032"/>
            <a:ext cx="2557895" cy="1008112"/>
          </a:xfrm>
          <a:prstGeom prst="rect">
            <a:avLst/>
          </a:prstGeom>
          <a:noFill/>
        </p:spPr>
      </p:pic>
      <p:sp>
        <p:nvSpPr>
          <p:cNvPr id="27" name="Flowchart: Delay 26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 animBg="1"/>
      <p:bldP spid="23" grpId="0" build="allAtOnce" animBg="1"/>
      <p:bldP spid="24" grpId="0" build="allAtOnce" animBg="1"/>
      <p:bldP spid="25" grpId="0" build="allAtOnce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http://www.waterencyclopedia.com/images/wsci_04_img0570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868144" y="2348880"/>
            <a:ext cx="2533972" cy="2699395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Digestate centrate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7848872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do we do with the liquid phase?</a:t>
            </a:r>
          </a:p>
          <a:p>
            <a:pPr lvl="1"/>
            <a:r>
              <a:rPr lang="en-GB" dirty="0" smtClean="0"/>
              <a:t>classical biological WWT is the most frequent answer</a:t>
            </a:r>
          </a:p>
          <a:p>
            <a:pPr lvl="1"/>
            <a:r>
              <a:rPr lang="en-GB" dirty="0" smtClean="0"/>
              <a:t>high cost:</a:t>
            </a:r>
          </a:p>
          <a:p>
            <a:pPr lvl="2"/>
            <a:r>
              <a:rPr lang="en-GB" dirty="0" smtClean="0"/>
              <a:t>investment,</a:t>
            </a:r>
          </a:p>
          <a:p>
            <a:pPr lvl="2"/>
            <a:r>
              <a:rPr lang="en-GB" dirty="0" smtClean="0"/>
              <a:t>aeration power</a:t>
            </a:r>
          </a:p>
          <a:p>
            <a:pPr lvl="2"/>
            <a:r>
              <a:rPr lang="en-GB" dirty="0" smtClean="0"/>
              <a:t>bacterial sludge disposal</a:t>
            </a:r>
          </a:p>
          <a:p>
            <a:pPr lvl="1"/>
            <a:r>
              <a:rPr lang="en-GB" dirty="0" smtClean="0"/>
              <a:t>Nutrients are lost</a:t>
            </a:r>
          </a:p>
          <a:p>
            <a:pPr lvl="2"/>
            <a:r>
              <a:rPr lang="en-GB" dirty="0" smtClean="0"/>
              <a:t>C, N-loss = energy</a:t>
            </a:r>
          </a:p>
          <a:p>
            <a:pPr lvl="2"/>
            <a:r>
              <a:rPr lang="en-GB" dirty="0" smtClean="0"/>
              <a:t>P-loss = substance, </a:t>
            </a:r>
            <a:r>
              <a:rPr lang="en-GB" dirty="0" err="1" smtClean="0"/>
              <a:t>eutrophication</a:t>
            </a:r>
            <a:endParaRPr lang="en-GB" dirty="0" smtClean="0"/>
          </a:p>
          <a:p>
            <a:pPr lvl="1"/>
            <a:r>
              <a:rPr lang="en-GB" dirty="0" smtClean="0"/>
              <a:t>GHG emissions</a:t>
            </a:r>
          </a:p>
          <a:p>
            <a:pPr lvl="2"/>
            <a:r>
              <a:rPr lang="en-GB" dirty="0" smtClean="0"/>
              <a:t>Aerobic treatment mostly converts biomass to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sp>
        <p:nvSpPr>
          <p:cNvPr id="5" name="Flowchart: Delay 4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lowchart: Delay 39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Biological Wastewater Treatment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71600" y="1844824"/>
            <a:ext cx="7200800" cy="38884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3708000" y="4365216"/>
            <a:ext cx="1728000" cy="1008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Bacteria</a:t>
            </a:r>
            <a:endParaRPr lang="en-GB"/>
          </a:p>
        </p:txBody>
      </p:sp>
      <p:cxnSp>
        <p:nvCxnSpPr>
          <p:cNvPr id="17" name="Straight Arrow Connector 16"/>
          <p:cNvCxnSpPr>
            <a:stCxn id="25" idx="2"/>
            <a:endCxn id="57" idx="3"/>
          </p:cNvCxnSpPr>
          <p:nvPr/>
        </p:nvCxnSpPr>
        <p:spPr>
          <a:xfrm rot="5400000">
            <a:off x="5336686" y="3816442"/>
            <a:ext cx="486804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ounded Rectangle 24"/>
          <p:cNvSpPr/>
          <p:nvPr/>
        </p:nvSpPr>
        <p:spPr>
          <a:xfrm>
            <a:off x="5580112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CO</a:t>
            </a:r>
            <a:r>
              <a:rPr lang="en-GB" baseline="-25000" smtClean="0"/>
              <a:t>2</a:t>
            </a:r>
            <a:endParaRPr lang="en-GB" baseline="-25000"/>
          </a:p>
        </p:txBody>
      </p:sp>
      <p:sp>
        <p:nvSpPr>
          <p:cNvPr id="30" name="Rounded Rectangle 29"/>
          <p:cNvSpPr/>
          <p:nvPr/>
        </p:nvSpPr>
        <p:spPr>
          <a:xfrm>
            <a:off x="687625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Nutrients N, P, …</a:t>
            </a:r>
            <a:endParaRPr lang="en-GB" baseline="-25000" smtClean="0"/>
          </a:p>
        </p:txBody>
      </p:sp>
      <p:sp>
        <p:nvSpPr>
          <p:cNvPr id="32" name="Rounded Rectangle 31"/>
          <p:cNvSpPr/>
          <p:nvPr/>
        </p:nvSpPr>
        <p:spPr>
          <a:xfrm>
            <a:off x="2699888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O</a:t>
            </a:r>
            <a:r>
              <a:rPr lang="en-GB" baseline="-25000" smtClean="0"/>
              <a:t>2</a:t>
            </a:r>
            <a:endParaRPr lang="en-GB" baseline="-25000"/>
          </a:p>
        </p:txBody>
      </p:sp>
      <p:sp>
        <p:nvSpPr>
          <p:cNvPr id="34" name="Rounded Rectangle 33"/>
          <p:cNvSpPr/>
          <p:nvPr/>
        </p:nvSpPr>
        <p:spPr>
          <a:xfrm>
            <a:off x="111561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Organic matter</a:t>
            </a:r>
            <a:endParaRPr lang="en-GB" baseline="-25000" smtClean="0"/>
          </a:p>
        </p:txBody>
      </p:sp>
      <p:cxnSp>
        <p:nvCxnSpPr>
          <p:cNvPr id="38" name="Straight Arrow Connector 37"/>
          <p:cNvCxnSpPr>
            <a:stCxn id="57" idx="1"/>
            <a:endCxn id="32" idx="2"/>
          </p:cNvCxnSpPr>
          <p:nvPr/>
        </p:nvCxnSpPr>
        <p:spPr>
          <a:xfrm rot="10800000">
            <a:off x="3131888" y="4005064"/>
            <a:ext cx="864048" cy="48680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14"/>
          <p:cNvCxnSpPr>
            <a:stCxn id="30" idx="2"/>
            <a:endCxn id="16" idx="6"/>
          </p:cNvCxnSpPr>
          <p:nvPr/>
        </p:nvCxnSpPr>
        <p:spPr>
          <a:xfrm rot="5400000">
            <a:off x="6048088" y="3464984"/>
            <a:ext cx="792144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14"/>
          <p:cNvCxnSpPr>
            <a:stCxn id="16" idx="2"/>
            <a:endCxn id="34" idx="2"/>
          </p:cNvCxnSpPr>
          <p:nvPr/>
        </p:nvCxnSpPr>
        <p:spPr>
          <a:xfrm rot="10800000">
            <a:off x="1691680" y="4077072"/>
            <a:ext cx="2016320" cy="79214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3995936" y="3555764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/>
          </a:p>
        </p:txBody>
      </p:sp>
      <p:cxnSp>
        <p:nvCxnSpPr>
          <p:cNvPr id="63" name="Straight Arrow Connector 8"/>
          <p:cNvCxnSpPr>
            <a:stCxn id="34" idx="1"/>
          </p:cNvCxnSpPr>
          <p:nvPr/>
        </p:nvCxnSpPr>
        <p:spPr>
          <a:xfrm flipH="1">
            <a:off x="179512" y="3789040"/>
            <a:ext cx="936104" cy="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8"/>
          <p:cNvCxnSpPr/>
          <p:nvPr/>
        </p:nvCxnSpPr>
        <p:spPr>
          <a:xfrm flipH="1">
            <a:off x="7956376" y="2708920"/>
            <a:ext cx="936104" cy="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7956376" y="21328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/>
              <a:t>Treated water</a:t>
            </a:r>
            <a:endParaRPr lang="en-GB"/>
          </a:p>
        </p:txBody>
      </p:sp>
      <p:sp>
        <p:nvSpPr>
          <p:cNvPr id="72" name="TextBox 71"/>
          <p:cNvSpPr txBox="1"/>
          <p:nvPr/>
        </p:nvSpPr>
        <p:spPr>
          <a:xfrm>
            <a:off x="35496" y="3214717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/>
              <a:t>Waste water</a:t>
            </a:r>
            <a:endParaRPr lang="en-GB"/>
          </a:p>
        </p:txBody>
      </p:sp>
      <p:sp>
        <p:nvSpPr>
          <p:cNvPr id="73" name="TextBox 72"/>
          <p:cNvSpPr txBox="1"/>
          <p:nvPr/>
        </p:nvSpPr>
        <p:spPr>
          <a:xfrm>
            <a:off x="6516216" y="5374957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/>
              <a:t>Bacterial</a:t>
            </a:r>
          </a:p>
          <a:p>
            <a:pPr algn="ctr"/>
            <a:r>
              <a:rPr lang="en-GB" smtClean="0"/>
              <a:t>sludge</a:t>
            </a:r>
            <a:endParaRPr lang="en-GB"/>
          </a:p>
        </p:txBody>
      </p:sp>
      <p:cxnSp>
        <p:nvCxnSpPr>
          <p:cNvPr id="74" name="Straight Arrow Connector 16"/>
          <p:cNvCxnSpPr>
            <a:stCxn id="73" idx="1"/>
            <a:endCxn id="16" idx="5"/>
          </p:cNvCxnSpPr>
          <p:nvPr/>
        </p:nvCxnSpPr>
        <p:spPr>
          <a:xfrm rot="10800000">
            <a:off x="5182940" y="5225599"/>
            <a:ext cx="1333276" cy="472525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16"/>
          <p:cNvCxnSpPr>
            <a:stCxn id="35" idx="1"/>
            <a:endCxn id="25" idx="0"/>
          </p:cNvCxnSpPr>
          <p:nvPr/>
        </p:nvCxnSpPr>
        <p:spPr>
          <a:xfrm rot="10800000" flipV="1">
            <a:off x="6012112" y="1381418"/>
            <a:ext cx="864144" cy="2191646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16"/>
          <p:cNvCxnSpPr>
            <a:stCxn id="32" idx="0"/>
            <a:endCxn id="85" idx="3"/>
          </p:cNvCxnSpPr>
          <p:nvPr/>
        </p:nvCxnSpPr>
        <p:spPr>
          <a:xfrm rot="16200000" flipV="1">
            <a:off x="1495981" y="1937157"/>
            <a:ext cx="2191646" cy="108016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/>
          <p:cNvSpPr txBox="1"/>
          <p:nvPr/>
        </p:nvSpPr>
        <p:spPr>
          <a:xfrm>
            <a:off x="971600" y="11967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dirty="0" err="1" smtClean="0"/>
              <a:t>Aeration</a:t>
            </a:r>
            <a:endParaRPr lang="en-GB" dirty="0"/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 cstate="email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1196752"/>
            <a:ext cx="809625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Box 34"/>
          <p:cNvSpPr txBox="1"/>
          <p:nvPr/>
        </p:nvSpPr>
        <p:spPr>
          <a:xfrm>
            <a:off x="6876256" y="11967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dirty="0" smtClean="0"/>
              <a:t>GHG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7740352" y="3789040"/>
            <a:ext cx="140364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l-SI" sz="1400" dirty="0" err="1" smtClean="0"/>
              <a:t>Removed</a:t>
            </a:r>
            <a:r>
              <a:rPr lang="sl-SI" sz="1400" dirty="0" smtClean="0"/>
              <a:t> in </a:t>
            </a:r>
            <a:r>
              <a:rPr lang="sl-SI" sz="1400" dirty="0" err="1" smtClean="0"/>
              <a:t>polishing</a:t>
            </a:r>
            <a:r>
              <a:rPr lang="sl-SI" sz="1400" dirty="0" smtClean="0"/>
              <a:t> </a:t>
            </a:r>
            <a:r>
              <a:rPr lang="sl-SI" sz="1400" dirty="0" err="1" smtClean="0"/>
              <a:t>process</a:t>
            </a:r>
            <a:r>
              <a:rPr lang="sl-SI" sz="1400" dirty="0" smtClean="0"/>
              <a:t> - </a:t>
            </a:r>
            <a:r>
              <a:rPr lang="sl-SI" sz="1400" dirty="0" err="1" smtClean="0"/>
              <a:t>Tertiary</a:t>
            </a:r>
            <a:r>
              <a:rPr lang="sl-SI" sz="1400" dirty="0" smtClean="0"/>
              <a:t> </a:t>
            </a:r>
            <a:r>
              <a:rPr lang="sl-SI" sz="1400" dirty="0" err="1" smtClean="0"/>
              <a:t>treatment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Photosynthesis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971600" y="1844824"/>
            <a:ext cx="7200800" cy="38884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708000" y="2204976"/>
            <a:ext cx="1728000" cy="100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Algae</a:t>
            </a:r>
            <a:endParaRPr lang="en-GB"/>
          </a:p>
        </p:txBody>
      </p:sp>
      <p:sp>
        <p:nvSpPr>
          <p:cNvPr id="5" name="Konektor 10"/>
          <p:cNvSpPr/>
          <p:nvPr/>
        </p:nvSpPr>
        <p:spPr>
          <a:xfrm>
            <a:off x="2894304" y="960877"/>
            <a:ext cx="813600" cy="811939"/>
          </a:xfrm>
          <a:prstGeom prst="flowChartConnector">
            <a:avLst/>
          </a:prstGeom>
          <a:solidFill>
            <a:srgbClr val="FFCC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700" b="1" smtClean="0">
                <a:latin typeface="Arial" pitchFamily="34" charset="0"/>
                <a:cs typeface="Arial" pitchFamily="34" charset="0"/>
              </a:rPr>
              <a:t>Sun</a:t>
            </a:r>
            <a:endParaRPr lang="en-GB" sz="17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Straight Arrow Connector 8"/>
          <p:cNvCxnSpPr>
            <a:stCxn id="14" idx="0"/>
            <a:endCxn id="20" idx="1"/>
          </p:cNvCxnSpPr>
          <p:nvPr/>
        </p:nvCxnSpPr>
        <p:spPr>
          <a:xfrm rot="5400000" flipH="1" flipV="1">
            <a:off x="3317673" y="2894801"/>
            <a:ext cx="492478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10"/>
          <p:cNvCxnSpPr>
            <a:stCxn id="15" idx="0"/>
            <a:endCxn id="4" idx="2"/>
          </p:cNvCxnSpPr>
          <p:nvPr/>
        </p:nvCxnSpPr>
        <p:spPr>
          <a:xfrm rot="5400000" flipH="1" flipV="1">
            <a:off x="2303824" y="2096832"/>
            <a:ext cx="792032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12"/>
          <p:cNvCxnSpPr>
            <a:stCxn id="20" idx="3"/>
            <a:endCxn id="12" idx="0"/>
          </p:cNvCxnSpPr>
          <p:nvPr/>
        </p:nvCxnSpPr>
        <p:spPr>
          <a:xfrm>
            <a:off x="5148064" y="3080586"/>
            <a:ext cx="864048" cy="49247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14"/>
          <p:cNvCxnSpPr>
            <a:stCxn id="4" idx="6"/>
            <a:endCxn id="13" idx="0"/>
          </p:cNvCxnSpPr>
          <p:nvPr/>
        </p:nvCxnSpPr>
        <p:spPr>
          <a:xfrm>
            <a:off x="5436000" y="2708976"/>
            <a:ext cx="2016320" cy="792032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5580112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CO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3" name="Rounded Rectangle 12"/>
          <p:cNvSpPr/>
          <p:nvPr/>
        </p:nvSpPr>
        <p:spPr>
          <a:xfrm>
            <a:off x="687625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Nutrients N, P, …</a:t>
            </a:r>
            <a:endParaRPr lang="en-GB" baseline="-25000" smtClean="0"/>
          </a:p>
        </p:txBody>
      </p:sp>
      <p:sp>
        <p:nvSpPr>
          <p:cNvPr id="14" name="Rounded Rectangle 13"/>
          <p:cNvSpPr/>
          <p:nvPr/>
        </p:nvSpPr>
        <p:spPr>
          <a:xfrm>
            <a:off x="2699888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O</a:t>
            </a:r>
            <a:r>
              <a:rPr lang="en-GB" b="1" baseline="-25000" smtClean="0"/>
              <a:t>2</a:t>
            </a:r>
            <a:endParaRPr lang="en-GB" b="1" baseline="-25000"/>
          </a:p>
        </p:txBody>
      </p:sp>
      <p:sp>
        <p:nvSpPr>
          <p:cNvPr id="15" name="Rounded Rectangle 14"/>
          <p:cNvSpPr/>
          <p:nvPr/>
        </p:nvSpPr>
        <p:spPr>
          <a:xfrm>
            <a:off x="111561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sl-SI" dirty="0" err="1" smtClean="0"/>
              <a:t>Biomass</a:t>
            </a:r>
            <a:endParaRPr lang="en-GB" baseline="-25000" dirty="0" smtClean="0"/>
          </a:p>
        </p:txBody>
      </p:sp>
      <p:cxnSp>
        <p:nvCxnSpPr>
          <p:cNvPr id="19" name="Straight Arrow Connector 10"/>
          <p:cNvCxnSpPr>
            <a:stCxn id="5" idx="6"/>
            <a:endCxn id="4" idx="0"/>
          </p:cNvCxnSpPr>
          <p:nvPr/>
        </p:nvCxnSpPr>
        <p:spPr>
          <a:xfrm>
            <a:off x="3707904" y="1366847"/>
            <a:ext cx="864096" cy="838129"/>
          </a:xfrm>
          <a:prstGeom prst="curvedConnector2">
            <a:avLst/>
          </a:prstGeom>
          <a:ln w="25400">
            <a:solidFill>
              <a:srgbClr val="FFC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995936" y="2144482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 dirty="0"/>
          </a:p>
        </p:txBody>
      </p:sp>
      <p:cxnSp>
        <p:nvCxnSpPr>
          <p:cNvPr id="29" name="Straight Arrow Connector 16"/>
          <p:cNvCxnSpPr>
            <a:endCxn id="12" idx="0"/>
          </p:cNvCxnSpPr>
          <p:nvPr/>
        </p:nvCxnSpPr>
        <p:spPr>
          <a:xfrm rot="10800000" flipV="1">
            <a:off x="6012112" y="1381418"/>
            <a:ext cx="864144" cy="2191646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16"/>
          <p:cNvCxnSpPr>
            <a:stCxn id="14" idx="0"/>
            <a:endCxn id="31" idx="3"/>
          </p:cNvCxnSpPr>
          <p:nvPr/>
        </p:nvCxnSpPr>
        <p:spPr>
          <a:xfrm rot="16200000" flipV="1">
            <a:off x="1495981" y="1937157"/>
            <a:ext cx="2191646" cy="108016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971600" y="11967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/>
          </a:p>
        </p:txBody>
      </p:sp>
      <p:sp>
        <p:nvSpPr>
          <p:cNvPr id="34" name="Flowchart: Delay 33"/>
          <p:cNvSpPr/>
          <p:nvPr/>
        </p:nvSpPr>
        <p:spPr>
          <a:xfrm rot="10800000">
            <a:off x="8711951" y="1268760"/>
            <a:ext cx="432048" cy="360040"/>
          </a:xfrm>
          <a:prstGeom prst="flowChartDela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Flowchart: Delay 102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TextBox 53"/>
          <p:cNvSpPr txBox="1"/>
          <p:nvPr/>
        </p:nvSpPr>
        <p:spPr>
          <a:xfrm>
            <a:off x="3995936" y="2144482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/>
          </a:p>
        </p:txBody>
      </p:sp>
      <p:sp>
        <p:nvSpPr>
          <p:cNvPr id="57" name="TextBox 56"/>
          <p:cNvSpPr txBox="1"/>
          <p:nvPr/>
        </p:nvSpPr>
        <p:spPr>
          <a:xfrm>
            <a:off x="3995936" y="3555764"/>
            <a:ext cx="1152128" cy="1872208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Algal Bacterial (ALBA) Wastewater Treatment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71600" y="1844824"/>
            <a:ext cx="7200800" cy="38884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3708000" y="2204976"/>
            <a:ext cx="1728000" cy="100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Algae</a:t>
            </a:r>
            <a:endParaRPr lang="en-GB"/>
          </a:p>
        </p:txBody>
      </p:sp>
      <p:sp>
        <p:nvSpPr>
          <p:cNvPr id="7" name="Konektor 10"/>
          <p:cNvSpPr/>
          <p:nvPr/>
        </p:nvSpPr>
        <p:spPr>
          <a:xfrm>
            <a:off x="2894304" y="960877"/>
            <a:ext cx="813600" cy="811939"/>
          </a:xfrm>
          <a:prstGeom prst="flowChartConnector">
            <a:avLst/>
          </a:prstGeom>
          <a:solidFill>
            <a:srgbClr val="FFCC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700" b="1" smtClean="0">
                <a:latin typeface="Arial" pitchFamily="34" charset="0"/>
                <a:cs typeface="Arial" pitchFamily="34" charset="0"/>
              </a:rPr>
              <a:t>Sun</a:t>
            </a:r>
            <a:endParaRPr lang="en-GB" sz="17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Straight Arrow Connector 8"/>
          <p:cNvCxnSpPr>
            <a:stCxn id="32" idx="0"/>
            <a:endCxn id="54" idx="1"/>
          </p:cNvCxnSpPr>
          <p:nvPr/>
        </p:nvCxnSpPr>
        <p:spPr>
          <a:xfrm rot="5400000" flipH="1" flipV="1">
            <a:off x="3317673" y="2894801"/>
            <a:ext cx="492478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34" idx="0"/>
            <a:endCxn id="5" idx="2"/>
          </p:cNvCxnSpPr>
          <p:nvPr/>
        </p:nvCxnSpPr>
        <p:spPr>
          <a:xfrm rot="5400000" flipH="1" flipV="1">
            <a:off x="2303824" y="2096832"/>
            <a:ext cx="792032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4" idx="3"/>
            <a:endCxn id="25" idx="0"/>
          </p:cNvCxnSpPr>
          <p:nvPr/>
        </p:nvCxnSpPr>
        <p:spPr>
          <a:xfrm>
            <a:off x="5148064" y="3080586"/>
            <a:ext cx="864048" cy="49247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5" idx="6"/>
            <a:endCxn id="30" idx="0"/>
          </p:cNvCxnSpPr>
          <p:nvPr/>
        </p:nvCxnSpPr>
        <p:spPr>
          <a:xfrm>
            <a:off x="5436000" y="2708976"/>
            <a:ext cx="2016320" cy="792032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3708000" y="4365216"/>
            <a:ext cx="1728000" cy="1008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Bacteria</a:t>
            </a:r>
            <a:endParaRPr lang="en-GB"/>
          </a:p>
        </p:txBody>
      </p:sp>
      <p:cxnSp>
        <p:nvCxnSpPr>
          <p:cNvPr id="17" name="Straight Arrow Connector 16"/>
          <p:cNvCxnSpPr>
            <a:stCxn id="25" idx="2"/>
            <a:endCxn id="57" idx="3"/>
          </p:cNvCxnSpPr>
          <p:nvPr/>
        </p:nvCxnSpPr>
        <p:spPr>
          <a:xfrm rot="5400000">
            <a:off x="5336686" y="3816442"/>
            <a:ext cx="486804" cy="864048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ounded Rectangle 24"/>
          <p:cNvSpPr/>
          <p:nvPr/>
        </p:nvSpPr>
        <p:spPr>
          <a:xfrm>
            <a:off x="5580112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CO</a:t>
            </a:r>
            <a:r>
              <a:rPr lang="en-GB" baseline="-25000" smtClean="0"/>
              <a:t>2</a:t>
            </a:r>
            <a:endParaRPr lang="en-GB" baseline="-25000"/>
          </a:p>
        </p:txBody>
      </p:sp>
      <p:sp>
        <p:nvSpPr>
          <p:cNvPr id="30" name="Rounded Rectangle 29"/>
          <p:cNvSpPr/>
          <p:nvPr/>
        </p:nvSpPr>
        <p:spPr>
          <a:xfrm>
            <a:off x="687625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Nutrients N, P, …</a:t>
            </a:r>
            <a:endParaRPr lang="en-GB" baseline="-25000" smtClean="0"/>
          </a:p>
        </p:txBody>
      </p:sp>
      <p:sp>
        <p:nvSpPr>
          <p:cNvPr id="32" name="Rounded Rectangle 31"/>
          <p:cNvSpPr/>
          <p:nvPr/>
        </p:nvSpPr>
        <p:spPr>
          <a:xfrm>
            <a:off x="2699888" y="3573064"/>
            <a:ext cx="864000" cy="432000"/>
          </a:xfrm>
          <a:prstGeom prst="roundRect">
            <a:avLst>
              <a:gd name="adj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O</a:t>
            </a:r>
            <a:r>
              <a:rPr lang="en-GB" baseline="-25000" smtClean="0"/>
              <a:t>2</a:t>
            </a:r>
            <a:endParaRPr lang="en-GB" baseline="-25000"/>
          </a:p>
        </p:txBody>
      </p:sp>
      <p:sp>
        <p:nvSpPr>
          <p:cNvPr id="34" name="Rounded Rectangle 33"/>
          <p:cNvSpPr/>
          <p:nvPr/>
        </p:nvSpPr>
        <p:spPr>
          <a:xfrm>
            <a:off x="1115616" y="3501008"/>
            <a:ext cx="1152128" cy="576064"/>
          </a:xfrm>
          <a:prstGeom prst="roundRect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mtClean="0"/>
              <a:t>Organic matter</a:t>
            </a:r>
            <a:endParaRPr lang="en-GB" baseline="-25000" smtClean="0"/>
          </a:p>
        </p:txBody>
      </p:sp>
      <p:cxnSp>
        <p:nvCxnSpPr>
          <p:cNvPr id="38" name="Straight Arrow Connector 37"/>
          <p:cNvCxnSpPr>
            <a:stCxn id="57" idx="1"/>
            <a:endCxn id="32" idx="2"/>
          </p:cNvCxnSpPr>
          <p:nvPr/>
        </p:nvCxnSpPr>
        <p:spPr>
          <a:xfrm rot="10800000">
            <a:off x="3131888" y="4005064"/>
            <a:ext cx="864048" cy="48680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14"/>
          <p:cNvCxnSpPr>
            <a:stCxn id="30" idx="2"/>
            <a:endCxn id="16" idx="6"/>
          </p:cNvCxnSpPr>
          <p:nvPr/>
        </p:nvCxnSpPr>
        <p:spPr>
          <a:xfrm rot="5400000">
            <a:off x="6048088" y="3464984"/>
            <a:ext cx="792144" cy="2016320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14"/>
          <p:cNvCxnSpPr>
            <a:stCxn id="16" idx="2"/>
            <a:endCxn id="34" idx="2"/>
          </p:cNvCxnSpPr>
          <p:nvPr/>
        </p:nvCxnSpPr>
        <p:spPr>
          <a:xfrm rot="10800000">
            <a:off x="1691680" y="4077072"/>
            <a:ext cx="2016320" cy="792144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10"/>
          <p:cNvCxnSpPr>
            <a:stCxn id="7" idx="6"/>
            <a:endCxn id="5" idx="0"/>
          </p:cNvCxnSpPr>
          <p:nvPr/>
        </p:nvCxnSpPr>
        <p:spPr>
          <a:xfrm>
            <a:off x="3707904" y="1366847"/>
            <a:ext cx="864096" cy="838129"/>
          </a:xfrm>
          <a:prstGeom prst="curvedConnector2">
            <a:avLst/>
          </a:prstGeom>
          <a:ln w="25400">
            <a:solidFill>
              <a:srgbClr val="FFC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8"/>
          <p:cNvCxnSpPr>
            <a:stCxn id="34" idx="1"/>
          </p:cNvCxnSpPr>
          <p:nvPr/>
        </p:nvCxnSpPr>
        <p:spPr>
          <a:xfrm flipH="1">
            <a:off x="179512" y="3789040"/>
            <a:ext cx="936104" cy="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8"/>
          <p:cNvCxnSpPr/>
          <p:nvPr/>
        </p:nvCxnSpPr>
        <p:spPr>
          <a:xfrm flipH="1">
            <a:off x="7956376" y="2708920"/>
            <a:ext cx="936104" cy="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7956376" y="21328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/>
              <a:t>Treated water</a:t>
            </a:r>
            <a:endParaRPr lang="en-GB"/>
          </a:p>
        </p:txBody>
      </p:sp>
      <p:sp>
        <p:nvSpPr>
          <p:cNvPr id="72" name="TextBox 71"/>
          <p:cNvSpPr txBox="1"/>
          <p:nvPr/>
        </p:nvSpPr>
        <p:spPr>
          <a:xfrm>
            <a:off x="35496" y="3214717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/>
              <a:t>Waste water</a:t>
            </a:r>
            <a:endParaRPr lang="en-GB"/>
          </a:p>
        </p:txBody>
      </p:sp>
      <p:sp>
        <p:nvSpPr>
          <p:cNvPr id="73" name="TextBox 72"/>
          <p:cNvSpPr txBox="1"/>
          <p:nvPr/>
        </p:nvSpPr>
        <p:spPr>
          <a:xfrm>
            <a:off x="6516216" y="5374957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l-SI" dirty="0" err="1" smtClean="0"/>
              <a:t>Algal</a:t>
            </a:r>
            <a:r>
              <a:rPr lang="sl-SI" dirty="0" smtClean="0"/>
              <a:t> </a:t>
            </a:r>
            <a:r>
              <a:rPr lang="en-GB" dirty="0" smtClean="0"/>
              <a:t>Bacterial</a:t>
            </a:r>
          </a:p>
          <a:p>
            <a:pPr algn="ctr"/>
            <a:r>
              <a:rPr lang="en-GB" dirty="0" smtClean="0"/>
              <a:t>sludge</a:t>
            </a:r>
            <a:endParaRPr lang="en-GB" dirty="0"/>
          </a:p>
        </p:txBody>
      </p:sp>
      <p:cxnSp>
        <p:nvCxnSpPr>
          <p:cNvPr id="74" name="Straight Arrow Connector 16"/>
          <p:cNvCxnSpPr>
            <a:stCxn id="73" idx="1"/>
            <a:endCxn id="16" idx="4"/>
          </p:cNvCxnSpPr>
          <p:nvPr/>
        </p:nvCxnSpPr>
        <p:spPr>
          <a:xfrm rot="10800000">
            <a:off x="4572000" y="5373217"/>
            <a:ext cx="1944216" cy="324907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16"/>
          <p:cNvCxnSpPr>
            <a:stCxn id="73" idx="1"/>
            <a:endCxn id="5" idx="4"/>
          </p:cNvCxnSpPr>
          <p:nvPr/>
        </p:nvCxnSpPr>
        <p:spPr>
          <a:xfrm rot="10800000">
            <a:off x="4572000" y="3212977"/>
            <a:ext cx="1944216" cy="2485147"/>
          </a:xfrm>
          <a:prstGeom prst="curvedConnector2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Picture 2"/>
          <p:cNvPicPr>
            <a:picLocks noChangeAspect="1" noChangeArrowheads="1"/>
          </p:cNvPicPr>
          <p:nvPr/>
        </p:nvPicPr>
        <p:blipFill>
          <a:blip r:embed="rId2" cstate="email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00" y="4667537"/>
            <a:ext cx="809625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8" name="Picture 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8172400" y="5380417"/>
            <a:ext cx="792088" cy="712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Flowchart: Delay 79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Digestate treatment</a:t>
            </a:r>
            <a:endParaRPr lang="en-GB"/>
          </a:p>
        </p:txBody>
      </p:sp>
      <p:grpSp>
        <p:nvGrpSpPr>
          <p:cNvPr id="31" name="Group 30"/>
          <p:cNvGrpSpPr>
            <a:grpSpLocks noChangeAspect="1"/>
          </p:cNvGrpSpPr>
          <p:nvPr/>
        </p:nvGrpSpPr>
        <p:grpSpPr>
          <a:xfrm>
            <a:off x="4644008" y="1700808"/>
            <a:ext cx="4499992" cy="2545594"/>
            <a:chOff x="36512" y="960877"/>
            <a:chExt cx="8999984" cy="5091187"/>
          </a:xfrm>
        </p:grpSpPr>
        <p:sp>
          <p:nvSpPr>
            <p:cNvPr id="3" name="TextBox 2"/>
            <p:cNvSpPr txBox="1"/>
            <p:nvPr/>
          </p:nvSpPr>
          <p:spPr>
            <a:xfrm>
              <a:off x="3995936" y="2144482"/>
              <a:ext cx="1152128" cy="1872208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endParaRPr lang="en-GB" sz="800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995936" y="3555764"/>
              <a:ext cx="1152128" cy="1872208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endParaRPr lang="en-GB" sz="80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971600" y="1844824"/>
              <a:ext cx="7200800" cy="38884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800"/>
            </a:p>
          </p:txBody>
        </p:sp>
        <p:sp>
          <p:nvSpPr>
            <p:cNvPr id="6" name="Oval 5"/>
            <p:cNvSpPr/>
            <p:nvPr/>
          </p:nvSpPr>
          <p:spPr>
            <a:xfrm>
              <a:off x="3708000" y="2204976"/>
              <a:ext cx="1728000" cy="1008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mtClean="0"/>
                <a:t>Algae</a:t>
              </a:r>
              <a:endParaRPr lang="en-GB" sz="800"/>
            </a:p>
          </p:txBody>
        </p:sp>
        <p:sp>
          <p:nvSpPr>
            <p:cNvPr id="7" name="Konektor 10"/>
            <p:cNvSpPr/>
            <p:nvPr/>
          </p:nvSpPr>
          <p:spPr>
            <a:xfrm>
              <a:off x="2894304" y="960877"/>
              <a:ext cx="813600" cy="811939"/>
            </a:xfrm>
            <a:prstGeom prst="flowChartConnector">
              <a:avLst/>
            </a:prstGeom>
            <a:solidFill>
              <a:srgbClr val="FFCC00"/>
            </a:solidFill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800" b="1" smtClean="0">
                  <a:latin typeface="Arial" pitchFamily="34" charset="0"/>
                  <a:cs typeface="Arial" pitchFamily="34" charset="0"/>
                </a:rPr>
                <a:t>Sun</a:t>
              </a:r>
              <a:endParaRPr lang="en-GB" sz="800" b="1"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8" name="Straight Arrow Connector 8"/>
            <p:cNvCxnSpPr>
              <a:stCxn id="16" idx="0"/>
              <a:endCxn id="3" idx="1"/>
            </p:cNvCxnSpPr>
            <p:nvPr/>
          </p:nvCxnSpPr>
          <p:spPr>
            <a:xfrm rot="5400000" flipH="1" flipV="1">
              <a:off x="3317673" y="2894801"/>
              <a:ext cx="492478" cy="864048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10"/>
            <p:cNvCxnSpPr>
              <a:stCxn id="17" idx="0"/>
              <a:endCxn id="6" idx="2"/>
            </p:cNvCxnSpPr>
            <p:nvPr/>
          </p:nvCxnSpPr>
          <p:spPr>
            <a:xfrm rot="5400000" flipH="1" flipV="1">
              <a:off x="2303824" y="2096832"/>
              <a:ext cx="792032" cy="2016320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12"/>
            <p:cNvCxnSpPr>
              <a:stCxn id="3" idx="3"/>
              <a:endCxn id="14" idx="0"/>
            </p:cNvCxnSpPr>
            <p:nvPr/>
          </p:nvCxnSpPr>
          <p:spPr>
            <a:xfrm>
              <a:off x="5148064" y="3080586"/>
              <a:ext cx="864048" cy="492478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4"/>
            <p:cNvCxnSpPr>
              <a:stCxn id="6" idx="6"/>
              <a:endCxn id="15" idx="0"/>
            </p:cNvCxnSpPr>
            <p:nvPr/>
          </p:nvCxnSpPr>
          <p:spPr>
            <a:xfrm>
              <a:off x="5436000" y="2708976"/>
              <a:ext cx="2016320" cy="792032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val 11"/>
            <p:cNvSpPr/>
            <p:nvPr/>
          </p:nvSpPr>
          <p:spPr>
            <a:xfrm>
              <a:off x="3708000" y="4365216"/>
              <a:ext cx="1728000" cy="10080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mtClean="0"/>
                <a:t>Bacteria</a:t>
              </a:r>
              <a:endParaRPr lang="en-GB" sz="800"/>
            </a:p>
          </p:txBody>
        </p:sp>
        <p:cxnSp>
          <p:nvCxnSpPr>
            <p:cNvPr id="13" name="Straight Arrow Connector 16"/>
            <p:cNvCxnSpPr>
              <a:stCxn id="14" idx="2"/>
              <a:endCxn id="4" idx="3"/>
            </p:cNvCxnSpPr>
            <p:nvPr/>
          </p:nvCxnSpPr>
          <p:spPr>
            <a:xfrm rot="5400000">
              <a:off x="5336686" y="3816442"/>
              <a:ext cx="486804" cy="864048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580112" y="3573064"/>
              <a:ext cx="864000" cy="432000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mtClean="0"/>
                <a:t>CO</a:t>
              </a:r>
              <a:r>
                <a:rPr lang="en-GB" sz="800" baseline="-25000" smtClean="0"/>
                <a:t>2</a:t>
              </a:r>
              <a:endParaRPr lang="en-GB" sz="800" baseline="-25000"/>
            </a:p>
          </p:txBody>
        </p:sp>
        <p:sp>
          <p:nvSpPr>
            <p:cNvPr id="15" name="Rounded Rectangle 14"/>
            <p:cNvSpPr/>
            <p:nvPr/>
          </p:nvSpPr>
          <p:spPr>
            <a:xfrm>
              <a:off x="6876256" y="3501008"/>
              <a:ext cx="1152128" cy="576064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800" smtClean="0"/>
                <a:t>Nutrients N, P, …</a:t>
              </a:r>
              <a:endParaRPr lang="en-GB" sz="800" baseline="-25000" smtClean="0"/>
            </a:p>
          </p:txBody>
        </p:sp>
        <p:sp>
          <p:nvSpPr>
            <p:cNvPr id="16" name="Rounded Rectangle 15"/>
            <p:cNvSpPr/>
            <p:nvPr/>
          </p:nvSpPr>
          <p:spPr>
            <a:xfrm>
              <a:off x="2699888" y="3573064"/>
              <a:ext cx="864000" cy="432000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mtClean="0"/>
                <a:t>O</a:t>
              </a:r>
              <a:r>
                <a:rPr lang="en-GB" sz="800" baseline="-25000" smtClean="0"/>
                <a:t>2</a:t>
              </a:r>
              <a:endParaRPr lang="en-GB" sz="800" baseline="-25000"/>
            </a:p>
          </p:txBody>
        </p:sp>
        <p:sp>
          <p:nvSpPr>
            <p:cNvPr id="17" name="Rounded Rectangle 16"/>
            <p:cNvSpPr/>
            <p:nvPr/>
          </p:nvSpPr>
          <p:spPr>
            <a:xfrm>
              <a:off x="1115616" y="3501008"/>
              <a:ext cx="1152128" cy="576064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800" smtClean="0"/>
                <a:t>Organic matter</a:t>
              </a:r>
              <a:endParaRPr lang="en-GB" sz="800" baseline="-25000" smtClean="0"/>
            </a:p>
          </p:txBody>
        </p:sp>
        <p:cxnSp>
          <p:nvCxnSpPr>
            <p:cNvPr id="18" name="Straight Arrow Connector 37"/>
            <p:cNvCxnSpPr>
              <a:stCxn id="4" idx="1"/>
              <a:endCxn id="16" idx="2"/>
            </p:cNvCxnSpPr>
            <p:nvPr/>
          </p:nvCxnSpPr>
          <p:spPr>
            <a:xfrm rot="10800000">
              <a:off x="3131888" y="4005064"/>
              <a:ext cx="864048" cy="48680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4"/>
            <p:cNvCxnSpPr>
              <a:stCxn id="15" idx="2"/>
              <a:endCxn id="12" idx="6"/>
            </p:cNvCxnSpPr>
            <p:nvPr/>
          </p:nvCxnSpPr>
          <p:spPr>
            <a:xfrm rot="5400000">
              <a:off x="6048088" y="3464984"/>
              <a:ext cx="792144" cy="2016320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4"/>
            <p:cNvCxnSpPr>
              <a:stCxn id="12" idx="2"/>
              <a:endCxn id="17" idx="2"/>
            </p:cNvCxnSpPr>
            <p:nvPr/>
          </p:nvCxnSpPr>
          <p:spPr>
            <a:xfrm rot="10800000">
              <a:off x="1691680" y="4077072"/>
              <a:ext cx="2016320" cy="79214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10"/>
            <p:cNvCxnSpPr>
              <a:stCxn id="7" idx="6"/>
              <a:endCxn id="6" idx="0"/>
            </p:cNvCxnSpPr>
            <p:nvPr/>
          </p:nvCxnSpPr>
          <p:spPr>
            <a:xfrm>
              <a:off x="3707904" y="1366847"/>
              <a:ext cx="864096" cy="838129"/>
            </a:xfrm>
            <a:prstGeom prst="curvedConnector2">
              <a:avLst/>
            </a:prstGeom>
            <a:ln w="25400">
              <a:solidFill>
                <a:srgbClr val="FFC0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8"/>
            <p:cNvCxnSpPr>
              <a:stCxn id="17" idx="1"/>
              <a:endCxn id="47" idx="3"/>
            </p:cNvCxnSpPr>
            <p:nvPr/>
          </p:nvCxnSpPr>
          <p:spPr>
            <a:xfrm rot="10800000" flipV="1">
              <a:off x="36512" y="3789040"/>
              <a:ext cx="1079104" cy="1924472"/>
            </a:xfrm>
            <a:prstGeom prst="curvedConnector3">
              <a:avLst>
                <a:gd name="adj1" fmla="val 50000"/>
              </a:avLst>
            </a:prstGeom>
            <a:ln w="25400">
              <a:solidFill>
                <a:srgbClr val="FF0000"/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8"/>
            <p:cNvCxnSpPr/>
            <p:nvPr/>
          </p:nvCxnSpPr>
          <p:spPr>
            <a:xfrm flipH="1">
              <a:off x="7956376" y="2708920"/>
              <a:ext cx="936104" cy="0"/>
            </a:xfrm>
            <a:prstGeom prst="straightConnector1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7956376" y="1916833"/>
              <a:ext cx="1080120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smtClean="0"/>
                <a:t>Treated water</a:t>
              </a:r>
              <a:endParaRPr lang="en-GB" sz="80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6516216" y="5374956"/>
              <a:ext cx="1728192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smtClean="0"/>
                <a:t>Algal Bacterial</a:t>
              </a:r>
            </a:p>
            <a:p>
              <a:pPr algn="ctr"/>
              <a:r>
                <a:rPr lang="en-GB" sz="800" smtClean="0"/>
                <a:t>sludge</a:t>
              </a:r>
              <a:endParaRPr lang="en-GB" sz="800"/>
            </a:p>
          </p:txBody>
        </p:sp>
        <p:cxnSp>
          <p:nvCxnSpPr>
            <p:cNvPr id="27" name="Straight Arrow Connector 16"/>
            <p:cNvCxnSpPr>
              <a:stCxn id="26" idx="1"/>
              <a:endCxn id="12" idx="4"/>
            </p:cNvCxnSpPr>
            <p:nvPr/>
          </p:nvCxnSpPr>
          <p:spPr>
            <a:xfrm rot="10800000">
              <a:off x="4572000" y="5373218"/>
              <a:ext cx="1944216" cy="34029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16"/>
            <p:cNvCxnSpPr>
              <a:stCxn id="26" idx="1"/>
              <a:endCxn id="6" idx="4"/>
            </p:cNvCxnSpPr>
            <p:nvPr/>
          </p:nvCxnSpPr>
          <p:spPr>
            <a:xfrm rot="10800000">
              <a:off x="4572000" y="3212979"/>
              <a:ext cx="1944216" cy="250053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>
            <a:grpSpLocks noChangeAspect="1"/>
          </p:cNvGrpSpPr>
          <p:nvPr/>
        </p:nvGrpSpPr>
        <p:grpSpPr>
          <a:xfrm>
            <a:off x="0" y="1818746"/>
            <a:ext cx="4644008" cy="2427657"/>
            <a:chOff x="-36512" y="1196752"/>
            <a:chExt cx="9288016" cy="4855314"/>
          </a:xfrm>
        </p:grpSpPr>
        <p:sp>
          <p:nvSpPr>
            <p:cNvPr id="32" name="Rectangle 31"/>
            <p:cNvSpPr/>
            <p:nvPr/>
          </p:nvSpPr>
          <p:spPr>
            <a:xfrm>
              <a:off x="971600" y="1844824"/>
              <a:ext cx="7200800" cy="38884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800"/>
            </a:p>
          </p:txBody>
        </p:sp>
        <p:sp>
          <p:nvSpPr>
            <p:cNvPr id="33" name="Oval 32"/>
            <p:cNvSpPr/>
            <p:nvPr/>
          </p:nvSpPr>
          <p:spPr>
            <a:xfrm>
              <a:off x="3708000" y="4365216"/>
              <a:ext cx="1728000" cy="10080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mtClean="0"/>
                <a:t>Archaea</a:t>
              </a:r>
            </a:p>
            <a:p>
              <a:pPr algn="ctr"/>
              <a:r>
                <a:rPr lang="en-GB" sz="800" smtClean="0"/>
                <a:t>Bacteria</a:t>
              </a:r>
              <a:endParaRPr lang="en-GB" sz="800"/>
            </a:p>
          </p:txBody>
        </p:sp>
        <p:cxnSp>
          <p:nvCxnSpPr>
            <p:cNvPr id="34" name="Straight Arrow Connector 16"/>
            <p:cNvCxnSpPr>
              <a:stCxn id="35" idx="2"/>
              <a:endCxn id="42" idx="3"/>
            </p:cNvCxnSpPr>
            <p:nvPr/>
          </p:nvCxnSpPr>
          <p:spPr>
            <a:xfrm rot="5400000">
              <a:off x="5336686" y="3816442"/>
              <a:ext cx="486804" cy="864048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ounded Rectangle 34"/>
            <p:cNvSpPr/>
            <p:nvPr/>
          </p:nvSpPr>
          <p:spPr>
            <a:xfrm>
              <a:off x="5580112" y="3573064"/>
              <a:ext cx="864000" cy="432000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smtClean="0"/>
                <a:t>CO</a:t>
              </a:r>
              <a:r>
                <a:rPr lang="en-GB" sz="800" b="1" baseline="-25000" smtClean="0"/>
                <a:t>2</a:t>
              </a:r>
              <a:endParaRPr lang="en-GB" sz="800" b="1" baseline="-25000"/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6876256" y="3501008"/>
              <a:ext cx="1152128" cy="576064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800" smtClean="0"/>
                <a:t>Nutrients N, P, …</a:t>
              </a:r>
              <a:endParaRPr lang="en-GB" sz="800" baseline="-25000" smtClean="0"/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2699888" y="3573064"/>
              <a:ext cx="864000" cy="432000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smtClean="0"/>
                <a:t>O</a:t>
              </a:r>
              <a:r>
                <a:rPr lang="en-GB" sz="800" b="1" baseline="-25000" smtClean="0"/>
                <a:t>2</a:t>
              </a:r>
              <a:endParaRPr lang="en-GB" sz="800" b="1" baseline="-25000"/>
            </a:p>
          </p:txBody>
        </p:sp>
        <p:sp>
          <p:nvSpPr>
            <p:cNvPr id="38" name="Rounded Rectangle 37"/>
            <p:cNvSpPr/>
            <p:nvPr/>
          </p:nvSpPr>
          <p:spPr>
            <a:xfrm>
              <a:off x="1115616" y="3501008"/>
              <a:ext cx="1152128" cy="576064"/>
            </a:xfrm>
            <a:prstGeom prst="roundRect">
              <a:avLst>
                <a:gd name="adj" fmla="val 50000"/>
              </a:avLst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800" smtClean="0"/>
                <a:t>Organic matter</a:t>
              </a:r>
              <a:endParaRPr lang="en-GB" sz="800" baseline="-25000" smtClean="0"/>
            </a:p>
          </p:txBody>
        </p:sp>
        <p:cxnSp>
          <p:nvCxnSpPr>
            <p:cNvPr id="39" name="Straight Arrow Connector 37"/>
            <p:cNvCxnSpPr>
              <a:stCxn id="42" idx="1"/>
              <a:endCxn id="37" idx="2"/>
            </p:cNvCxnSpPr>
            <p:nvPr/>
          </p:nvCxnSpPr>
          <p:spPr>
            <a:xfrm rot="10800000">
              <a:off x="3131888" y="4005064"/>
              <a:ext cx="864048" cy="48680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14"/>
            <p:cNvCxnSpPr>
              <a:stCxn id="36" idx="2"/>
              <a:endCxn id="33" idx="6"/>
            </p:cNvCxnSpPr>
            <p:nvPr/>
          </p:nvCxnSpPr>
          <p:spPr>
            <a:xfrm rot="5400000">
              <a:off x="6048088" y="3464984"/>
              <a:ext cx="792144" cy="2016320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14"/>
            <p:cNvCxnSpPr>
              <a:stCxn id="33" idx="2"/>
              <a:endCxn id="38" idx="2"/>
            </p:cNvCxnSpPr>
            <p:nvPr/>
          </p:nvCxnSpPr>
          <p:spPr>
            <a:xfrm rot="10800000">
              <a:off x="1691680" y="4077072"/>
              <a:ext cx="2016320" cy="79214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/>
            <p:cNvSpPr txBox="1"/>
            <p:nvPr/>
          </p:nvSpPr>
          <p:spPr>
            <a:xfrm>
              <a:off x="3995936" y="3555764"/>
              <a:ext cx="1152128" cy="1872208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/>
              <a:endParaRPr lang="en-GB" sz="800"/>
            </a:p>
          </p:txBody>
        </p:sp>
        <p:sp>
          <p:nvSpPr>
            <p:cNvPr id="43" name="Rounded Rectangle 42"/>
            <p:cNvSpPr/>
            <p:nvPr/>
          </p:nvSpPr>
          <p:spPr>
            <a:xfrm>
              <a:off x="4139952" y="3573016"/>
              <a:ext cx="864000" cy="432000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smtClean="0"/>
                <a:t>CH</a:t>
              </a:r>
              <a:r>
                <a:rPr lang="en-GB" sz="800" b="1" baseline="-25000" smtClean="0"/>
                <a:t>4</a:t>
              </a:r>
              <a:endParaRPr lang="en-GB" sz="800" b="1" baseline="-25000"/>
            </a:p>
          </p:txBody>
        </p:sp>
        <p:cxnSp>
          <p:nvCxnSpPr>
            <p:cNvPr id="44" name="Straight Arrow Connector 8"/>
            <p:cNvCxnSpPr>
              <a:stCxn id="38" idx="1"/>
            </p:cNvCxnSpPr>
            <p:nvPr/>
          </p:nvCxnSpPr>
          <p:spPr>
            <a:xfrm flipH="1">
              <a:off x="179512" y="3789040"/>
              <a:ext cx="936104" cy="0"/>
            </a:xfrm>
            <a:prstGeom prst="straightConnector1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8"/>
            <p:cNvCxnSpPr>
              <a:stCxn id="43" idx="2"/>
            </p:cNvCxnSpPr>
            <p:nvPr/>
          </p:nvCxnSpPr>
          <p:spPr>
            <a:xfrm>
              <a:off x="4571952" y="4005016"/>
              <a:ext cx="48" cy="360088"/>
            </a:xfrm>
            <a:prstGeom prst="straightConnector1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>
            <a:xfrm>
              <a:off x="-36512" y="3409148"/>
              <a:ext cx="1224136" cy="98488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en-GB" sz="800" smtClean="0"/>
                <a:t>Substrate</a:t>
              </a:r>
            </a:p>
            <a:p>
              <a:pPr algn="ctr"/>
              <a:endParaRPr lang="en-GB" sz="800" smtClean="0"/>
            </a:p>
            <a:p>
              <a:pPr algn="ctr"/>
              <a:r>
                <a:rPr lang="en-GB" sz="800" smtClean="0"/>
                <a:t>Biogas Feedstock</a:t>
              </a:r>
              <a:endParaRPr lang="en-GB" sz="800"/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7956376" y="5374958"/>
              <a:ext cx="1295128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smtClean="0"/>
                <a:t>Biogas</a:t>
              </a:r>
            </a:p>
            <a:p>
              <a:pPr algn="ctr"/>
              <a:r>
                <a:rPr lang="en-GB" sz="800" smtClean="0"/>
                <a:t>digestate</a:t>
              </a:r>
              <a:endParaRPr lang="en-GB" sz="800"/>
            </a:p>
          </p:txBody>
        </p:sp>
        <p:cxnSp>
          <p:nvCxnSpPr>
            <p:cNvPr id="48" name="Straight Arrow Connector 16"/>
            <p:cNvCxnSpPr>
              <a:stCxn id="47" idx="1"/>
              <a:endCxn id="33" idx="5"/>
            </p:cNvCxnSpPr>
            <p:nvPr/>
          </p:nvCxnSpPr>
          <p:spPr>
            <a:xfrm rot="10800000">
              <a:off x="5182940" y="5225600"/>
              <a:ext cx="2773436" cy="487914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16"/>
            <p:cNvCxnSpPr>
              <a:stCxn id="53" idx="1"/>
              <a:endCxn id="35" idx="0"/>
            </p:cNvCxnSpPr>
            <p:nvPr/>
          </p:nvCxnSpPr>
          <p:spPr>
            <a:xfrm rot="10800000" flipV="1">
              <a:off x="6012112" y="1412196"/>
              <a:ext cx="1008160" cy="2160868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>
              <a:off x="2771800" y="3429000"/>
              <a:ext cx="792088" cy="72008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2771800" y="3429000"/>
              <a:ext cx="792088" cy="72008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16"/>
            <p:cNvCxnSpPr>
              <a:stCxn id="53" idx="1"/>
              <a:endCxn id="43" idx="0"/>
            </p:cNvCxnSpPr>
            <p:nvPr/>
          </p:nvCxnSpPr>
          <p:spPr>
            <a:xfrm rot="10800000" flipV="1">
              <a:off x="4571952" y="1412196"/>
              <a:ext cx="2448320" cy="2160820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Box 52"/>
            <p:cNvSpPr txBox="1"/>
            <p:nvPr/>
          </p:nvSpPr>
          <p:spPr>
            <a:xfrm>
              <a:off x="7020272" y="1196752"/>
              <a:ext cx="1152128" cy="430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smtClean="0"/>
                <a:t>Biogas</a:t>
              </a:r>
              <a:endParaRPr lang="en-GB" sz="800"/>
            </a:p>
          </p:txBody>
        </p:sp>
        <p:cxnSp>
          <p:nvCxnSpPr>
            <p:cNvPr id="54" name="Straight Arrow Connector 16"/>
            <p:cNvCxnSpPr>
              <a:stCxn id="47" idx="1"/>
              <a:endCxn id="36" idx="2"/>
            </p:cNvCxnSpPr>
            <p:nvPr/>
          </p:nvCxnSpPr>
          <p:spPr>
            <a:xfrm rot="10800000">
              <a:off x="7452320" y="4077072"/>
              <a:ext cx="504056" cy="1636440"/>
            </a:xfrm>
            <a:prstGeom prst="curvedConnector2">
              <a:avLst/>
            </a:prstGeom>
            <a:ln w="25400">
              <a:solidFill>
                <a:schemeClr val="bg2">
                  <a:lumMod val="25000"/>
                </a:schemeClr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2" cstate="email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65209" y="2289365"/>
            <a:ext cx="404813" cy="321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369593" y="1746738"/>
            <a:ext cx="396044" cy="35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2" name="Straight Arrow Connector 8"/>
          <p:cNvCxnSpPr>
            <a:stCxn id="61" idx="1"/>
            <a:endCxn id="53" idx="3"/>
          </p:cNvCxnSpPr>
          <p:nvPr/>
        </p:nvCxnSpPr>
        <p:spPr>
          <a:xfrm flipH="1">
            <a:off x="4104456" y="1924958"/>
            <a:ext cx="265137" cy="1510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8"/>
          <p:cNvCxnSpPr>
            <a:stCxn id="60" idx="0"/>
            <a:endCxn id="61" idx="2"/>
          </p:cNvCxnSpPr>
          <p:nvPr/>
        </p:nvCxnSpPr>
        <p:spPr>
          <a:xfrm flipH="1" flipV="1">
            <a:off x="4567615" y="2103178"/>
            <a:ext cx="1" cy="186187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8"/>
          <p:cNvCxnSpPr>
            <a:stCxn id="14" idx="1"/>
            <a:endCxn id="61" idx="3"/>
          </p:cNvCxnSpPr>
          <p:nvPr/>
        </p:nvCxnSpPr>
        <p:spPr>
          <a:xfrm rot="10800000">
            <a:off x="4765638" y="1924958"/>
            <a:ext cx="2650171" cy="1189944"/>
          </a:xfrm>
          <a:prstGeom prst="curvedConnector3">
            <a:avLst>
              <a:gd name="adj1" fmla="val 50000"/>
            </a:avLst>
          </a:prstGeom>
          <a:ln w="25400">
            <a:solidFill>
              <a:srgbClr val="FF000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8"/>
          <p:cNvCxnSpPr>
            <a:stCxn id="46" idx="2"/>
            <a:endCxn id="26" idx="2"/>
          </p:cNvCxnSpPr>
          <p:nvPr/>
        </p:nvCxnSpPr>
        <p:spPr>
          <a:xfrm rot="16200000" flipH="1">
            <a:off x="3896464" y="-173043"/>
            <a:ext cx="829015" cy="8009874"/>
          </a:xfrm>
          <a:prstGeom prst="curvedConnector3">
            <a:avLst>
              <a:gd name="adj1" fmla="val 206361"/>
            </a:avLst>
          </a:prstGeom>
          <a:ln w="25400">
            <a:solidFill>
              <a:srgbClr val="FF000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8"/>
          <p:cNvCxnSpPr>
            <a:stCxn id="77" idx="0"/>
            <a:endCxn id="47" idx="2"/>
          </p:cNvCxnSpPr>
          <p:nvPr/>
        </p:nvCxnSpPr>
        <p:spPr>
          <a:xfrm flipV="1">
            <a:off x="4319718" y="4246403"/>
            <a:ext cx="508" cy="186117"/>
          </a:xfrm>
          <a:prstGeom prst="straightConnector1">
            <a:avLst/>
          </a:prstGeom>
          <a:ln w="25400">
            <a:solidFill>
              <a:schemeClr val="bg2">
                <a:lumMod val="25000"/>
              </a:schemeClr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Box 76"/>
          <p:cNvSpPr txBox="1"/>
          <p:nvPr/>
        </p:nvSpPr>
        <p:spPr>
          <a:xfrm>
            <a:off x="3995936" y="4432520"/>
            <a:ext cx="6475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smtClean="0"/>
              <a:t>Fertilizer</a:t>
            </a:r>
            <a:endParaRPr lang="en-GB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noProof="0" smtClean="0"/>
              <a:t>Algal bacterial WWT (ALBA WWT) ideas</a:t>
            </a:r>
            <a:endParaRPr lang="en-GB" sz="3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 smtClean="0"/>
              <a:t>at least 55 years old (e.g. Oswald 57)</a:t>
            </a:r>
          </a:p>
          <a:p>
            <a:r>
              <a:rPr lang="en-GB" noProof="0" dirty="0" smtClean="0"/>
              <a:t>lagoon treatment</a:t>
            </a:r>
          </a:p>
          <a:p>
            <a:r>
              <a:rPr lang="en-GB" dirty="0" smtClean="0"/>
              <a:t>shifting objectives in the past</a:t>
            </a:r>
            <a:endParaRPr lang="en-GB" noProof="0" dirty="0" smtClean="0"/>
          </a:p>
          <a:p>
            <a:r>
              <a:rPr lang="en-GB" noProof="0" dirty="0" smtClean="0"/>
              <a:t>purpose of algal biomass</a:t>
            </a:r>
          </a:p>
          <a:p>
            <a:r>
              <a:rPr lang="en-GB" noProof="0" dirty="0" smtClean="0"/>
              <a:t>algae : bacteria - C : N</a:t>
            </a:r>
          </a:p>
          <a:p>
            <a:r>
              <a:rPr lang="en-GB" noProof="0" dirty="0" smtClean="0"/>
              <a:t>more diverse microbial community </a:t>
            </a:r>
            <a:r>
              <a:rPr lang="en-GB" noProof="0" dirty="0" smtClean="0">
                <a:sym typeface="Wingdings" pitchFamily="2" charset="2"/>
              </a:rPr>
              <a:t> less sensitive to sudden changes (antibiotics, biocides, salt, …)</a:t>
            </a:r>
            <a:endParaRPr lang="en-GB" noProof="0" dirty="0" smtClean="0"/>
          </a:p>
          <a:p>
            <a:endParaRPr lang="en-GB" noProof="0" dirty="0" smtClean="0"/>
          </a:p>
          <a:p>
            <a:endParaRPr lang="en-GB" noProof="0" dirty="0" smtClean="0"/>
          </a:p>
          <a:p>
            <a:endParaRPr lang="en-GB" noProof="0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 research topic of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No state of the art universal solutions</a:t>
            </a:r>
          </a:p>
          <a:p>
            <a:r>
              <a:rPr lang="en-GB" smtClean="0"/>
              <a:t>Algae bacterial community is unstable</a:t>
            </a:r>
          </a:p>
          <a:p>
            <a:r>
              <a:rPr lang="en-GB" smtClean="0"/>
              <a:t>Needs to be tightly controlled</a:t>
            </a:r>
          </a:p>
          <a:p>
            <a:r>
              <a:rPr lang="en-GB" smtClean="0"/>
              <a:t>Digestate may be black – no light for algae</a:t>
            </a:r>
          </a:p>
          <a:p>
            <a:r>
              <a:rPr lang="en-GB" smtClean="0"/>
              <a:t>Removal of heavy metals, endocrine disruptors, accumulated toxic substances, …</a:t>
            </a:r>
          </a:p>
          <a:p>
            <a:r>
              <a:rPr lang="en-GB" smtClean="0"/>
              <a:t>Should be independent of weather</a:t>
            </a: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noProof="0" smtClean="0"/>
              <a:t>The ALBA pilot (Cornet Albaqua 2011)</a:t>
            </a:r>
            <a:endParaRPr lang="en-GB" sz="3200" noProof="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056196" y="1124744"/>
            <a:ext cx="2160000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098386" y="4221088"/>
            <a:ext cx="2722086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323529" y="1124744"/>
            <a:ext cx="3528391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23529" y="4221088"/>
            <a:ext cx="2717917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3211092" y="4221088"/>
            <a:ext cx="2717648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6420472" y="1124744"/>
            <a:ext cx="2400000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Flowchart: Delay 8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Flowchart: Delay 236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Hybrid ALBA WWT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43617" y="1909428"/>
            <a:ext cx="8856766" cy="3039144"/>
            <a:chOff x="-36512" y="260648"/>
            <a:chExt cx="8856766" cy="3039144"/>
          </a:xfrm>
        </p:grpSpPr>
        <p:grpSp>
          <p:nvGrpSpPr>
            <p:cNvPr id="5" name="Group 241"/>
            <p:cNvGrpSpPr/>
            <p:nvPr/>
          </p:nvGrpSpPr>
          <p:grpSpPr>
            <a:xfrm>
              <a:off x="5902515" y="2098084"/>
              <a:ext cx="882099" cy="718091"/>
              <a:chOff x="5902515" y="2098084"/>
              <a:chExt cx="882099" cy="718091"/>
            </a:xfrm>
          </p:grpSpPr>
          <p:sp>
            <p:nvSpPr>
              <p:cNvPr id="234" name="Can 230"/>
              <p:cNvSpPr/>
              <p:nvPr/>
            </p:nvSpPr>
            <p:spPr>
              <a:xfrm>
                <a:off x="5902515" y="2312119"/>
                <a:ext cx="882099" cy="504056"/>
              </a:xfrm>
              <a:prstGeom prst="can">
                <a:avLst/>
              </a:prstGeom>
              <a:gradFill flip="none" rotWithShape="1">
                <a:gsLst>
                  <a:gs pos="0">
                    <a:srgbClr val="663012"/>
                  </a:gs>
                  <a:gs pos="30000">
                    <a:srgbClr val="D49E6C"/>
                  </a:gs>
                  <a:gs pos="70000">
                    <a:srgbClr val="A65528"/>
                  </a:gs>
                  <a:gs pos="100000">
                    <a:srgbClr val="663012"/>
                  </a:gs>
                </a:gsLst>
                <a:lin ang="0" scaled="0"/>
                <a:tileRect/>
              </a:gradFill>
              <a:ln w="12700">
                <a:solidFill>
                  <a:srgbClr val="6630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/>
              <a:p>
                <a:pPr algn="ctr"/>
                <a:r>
                  <a:rPr lang="en-US" sz="800" dirty="0" smtClean="0"/>
                  <a:t>anaerobic digestion</a:t>
                </a:r>
              </a:p>
            </p:txBody>
          </p:sp>
          <p:sp>
            <p:nvSpPr>
              <p:cNvPr id="235" name="Moon 231"/>
              <p:cNvSpPr/>
              <p:nvPr/>
            </p:nvSpPr>
            <p:spPr>
              <a:xfrm rot="5400000">
                <a:off x="6214896" y="1785704"/>
                <a:ext cx="257337" cy="882097"/>
              </a:xfrm>
              <a:prstGeom prst="moon">
                <a:avLst>
                  <a:gd name="adj" fmla="val 87500"/>
                </a:avLst>
              </a:prstGeom>
              <a:gradFill flip="none" rotWithShape="1">
                <a:gsLst>
                  <a:gs pos="0">
                    <a:srgbClr val="156B13"/>
                  </a:gs>
                  <a:gs pos="30000">
                    <a:srgbClr val="9CB86E"/>
                  </a:gs>
                  <a:gs pos="100000">
                    <a:srgbClr val="156B13"/>
                  </a:gs>
                </a:gsLst>
                <a:lin ang="162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/>
              </a:p>
            </p:txBody>
          </p:sp>
          <p:sp>
            <p:nvSpPr>
              <p:cNvPr id="236" name="Oval 235"/>
              <p:cNvSpPr/>
              <p:nvPr/>
            </p:nvSpPr>
            <p:spPr>
              <a:xfrm>
                <a:off x="5902517" y="2304728"/>
                <a:ext cx="882097" cy="116159"/>
              </a:xfrm>
              <a:prstGeom prst="ellipse">
                <a:avLst/>
              </a:prstGeom>
              <a:gradFill flip="none" rotWithShape="1">
                <a:gsLst>
                  <a:gs pos="0">
                    <a:srgbClr val="156B11"/>
                  </a:gs>
                  <a:gs pos="30000">
                    <a:srgbClr val="9CB86E"/>
                  </a:gs>
                  <a:gs pos="100000">
                    <a:srgbClr val="156B13"/>
                  </a:gs>
                </a:gsLst>
                <a:lin ang="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800"/>
              </a:p>
            </p:txBody>
          </p:sp>
        </p:grpSp>
        <p:sp>
          <p:nvSpPr>
            <p:cNvPr id="6" name="Right Arrow 2"/>
            <p:cNvSpPr/>
            <p:nvPr/>
          </p:nvSpPr>
          <p:spPr>
            <a:xfrm>
              <a:off x="7027983" y="764704"/>
              <a:ext cx="1770499" cy="216024"/>
            </a:xfrm>
            <a:prstGeom prst="rightArrow">
              <a:avLst/>
            </a:prstGeom>
            <a:solidFill>
              <a:srgbClr val="0070C0"/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618115" y="2930880"/>
              <a:ext cx="360996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CO</a:t>
              </a:r>
              <a:r>
                <a:rPr lang="en-US" sz="900" baseline="-25000" smtClean="0"/>
                <a:t>2</a:t>
              </a:r>
              <a:endParaRPr lang="en-US" sz="900" baseline="-25000"/>
            </a:p>
          </p:txBody>
        </p:sp>
        <p:grpSp>
          <p:nvGrpSpPr>
            <p:cNvPr id="8" name="Group 222"/>
            <p:cNvGrpSpPr/>
            <p:nvPr/>
          </p:nvGrpSpPr>
          <p:grpSpPr>
            <a:xfrm>
              <a:off x="478513" y="548680"/>
              <a:ext cx="1890210" cy="846094"/>
              <a:chOff x="1097614" y="548680"/>
              <a:chExt cx="1890210" cy="846094"/>
            </a:xfrm>
          </p:grpSpPr>
          <p:sp>
            <p:nvSpPr>
              <p:cNvPr id="178" name="Freeform 7"/>
              <p:cNvSpPr/>
              <p:nvPr/>
            </p:nvSpPr>
            <p:spPr>
              <a:xfrm>
                <a:off x="1115616" y="726171"/>
                <a:ext cx="1872208" cy="578593"/>
              </a:xfrm>
              <a:custGeom>
                <a:avLst/>
                <a:gdLst>
                  <a:gd name="connsiteX0" fmla="*/ 1203063 w 8561294"/>
                  <a:gd name="connsiteY0" fmla="*/ 240254 h 2531633"/>
                  <a:gd name="connsiteX1" fmla="*/ 8421444 w 8561294"/>
                  <a:gd name="connsiteY1" fmla="*/ 251011 h 2531633"/>
                  <a:gd name="connsiteX2" fmla="*/ 8410687 w 8561294"/>
                  <a:gd name="connsiteY2" fmla="*/ 1692536 h 2531633"/>
                  <a:gd name="connsiteX3" fmla="*/ 8561294 w 8561294"/>
                  <a:gd name="connsiteY3" fmla="*/ 1681778 h 2531633"/>
                  <a:gd name="connsiteX4" fmla="*/ 8206291 w 8561294"/>
                  <a:gd name="connsiteY4" fmla="*/ 1681778 h 2531633"/>
                  <a:gd name="connsiteX5" fmla="*/ 5301727 w 8561294"/>
                  <a:gd name="connsiteY5" fmla="*/ 2402541 h 2531633"/>
                  <a:gd name="connsiteX6" fmla="*/ 5301727 w 8561294"/>
                  <a:gd name="connsiteY6" fmla="*/ 2531633 h 2531633"/>
                  <a:gd name="connsiteX7" fmla="*/ 4215204 w 8561294"/>
                  <a:gd name="connsiteY7" fmla="*/ 2531633 h 2531633"/>
                  <a:gd name="connsiteX8" fmla="*/ 4215204 w 8561294"/>
                  <a:gd name="connsiteY8" fmla="*/ 2402541 h 2531633"/>
                  <a:gd name="connsiteX9" fmla="*/ 1407459 w 8561294"/>
                  <a:gd name="connsiteY9" fmla="*/ 1692536 h 2531633"/>
                  <a:gd name="connsiteX10" fmla="*/ 1073971 w 8561294"/>
                  <a:gd name="connsiteY10" fmla="*/ 1692536 h 2531633"/>
                  <a:gd name="connsiteX11" fmla="*/ 1203063 w 8561294"/>
                  <a:gd name="connsiteY11" fmla="*/ 1692536 h 2531633"/>
                  <a:gd name="connsiteX12" fmla="*/ 1203063 w 8561294"/>
                  <a:gd name="connsiteY12" fmla="*/ 240254 h 2531633"/>
                  <a:gd name="connsiteX0" fmla="*/ 1203063 w 8561294"/>
                  <a:gd name="connsiteY0" fmla="*/ 240254 h 2531633"/>
                  <a:gd name="connsiteX1" fmla="*/ 8421444 w 8561294"/>
                  <a:gd name="connsiteY1" fmla="*/ 251011 h 2531633"/>
                  <a:gd name="connsiteX2" fmla="*/ 8410687 w 8561294"/>
                  <a:gd name="connsiteY2" fmla="*/ 1692536 h 2531633"/>
                  <a:gd name="connsiteX3" fmla="*/ 8561294 w 8561294"/>
                  <a:gd name="connsiteY3" fmla="*/ 1681778 h 2531633"/>
                  <a:gd name="connsiteX4" fmla="*/ 8206291 w 8561294"/>
                  <a:gd name="connsiteY4" fmla="*/ 1681778 h 2531633"/>
                  <a:gd name="connsiteX5" fmla="*/ 5301727 w 8561294"/>
                  <a:gd name="connsiteY5" fmla="*/ 2402541 h 2531633"/>
                  <a:gd name="connsiteX6" fmla="*/ 5301727 w 8561294"/>
                  <a:gd name="connsiteY6" fmla="*/ 2531633 h 2531633"/>
                  <a:gd name="connsiteX7" fmla="*/ 4215204 w 8561294"/>
                  <a:gd name="connsiteY7" fmla="*/ 2531633 h 2531633"/>
                  <a:gd name="connsiteX8" fmla="*/ 4215204 w 8561294"/>
                  <a:gd name="connsiteY8" fmla="*/ 2402541 h 2531633"/>
                  <a:gd name="connsiteX9" fmla="*/ 1407459 w 8561294"/>
                  <a:gd name="connsiteY9" fmla="*/ 1692536 h 2531633"/>
                  <a:gd name="connsiteX10" fmla="*/ 1073971 w 8561294"/>
                  <a:gd name="connsiteY10" fmla="*/ 1692536 h 2531633"/>
                  <a:gd name="connsiteX11" fmla="*/ 1203063 w 8561294"/>
                  <a:gd name="connsiteY11" fmla="*/ 1692536 h 2531633"/>
                  <a:gd name="connsiteX12" fmla="*/ 1203063 w 8561294"/>
                  <a:gd name="connsiteY12" fmla="*/ 240254 h 2531633"/>
                  <a:gd name="connsiteX0" fmla="*/ 1203063 w 8561294"/>
                  <a:gd name="connsiteY0" fmla="*/ 0 h 2291379"/>
                  <a:gd name="connsiteX1" fmla="*/ 8421444 w 8561294"/>
                  <a:gd name="connsiteY1" fmla="*/ 10757 h 2291379"/>
                  <a:gd name="connsiteX2" fmla="*/ 8410687 w 8561294"/>
                  <a:gd name="connsiteY2" fmla="*/ 1452282 h 2291379"/>
                  <a:gd name="connsiteX3" fmla="*/ 8561294 w 8561294"/>
                  <a:gd name="connsiteY3" fmla="*/ 1441524 h 2291379"/>
                  <a:gd name="connsiteX4" fmla="*/ 8206291 w 8561294"/>
                  <a:gd name="connsiteY4" fmla="*/ 1441524 h 2291379"/>
                  <a:gd name="connsiteX5" fmla="*/ 5301727 w 8561294"/>
                  <a:gd name="connsiteY5" fmla="*/ 2162287 h 2291379"/>
                  <a:gd name="connsiteX6" fmla="*/ 5301727 w 8561294"/>
                  <a:gd name="connsiteY6" fmla="*/ 2291379 h 2291379"/>
                  <a:gd name="connsiteX7" fmla="*/ 4215204 w 8561294"/>
                  <a:gd name="connsiteY7" fmla="*/ 2291379 h 2291379"/>
                  <a:gd name="connsiteX8" fmla="*/ 4215204 w 8561294"/>
                  <a:gd name="connsiteY8" fmla="*/ 2162287 h 2291379"/>
                  <a:gd name="connsiteX9" fmla="*/ 1407459 w 8561294"/>
                  <a:gd name="connsiteY9" fmla="*/ 1452282 h 2291379"/>
                  <a:gd name="connsiteX10" fmla="*/ 1073971 w 8561294"/>
                  <a:gd name="connsiteY10" fmla="*/ 1452282 h 2291379"/>
                  <a:gd name="connsiteX11" fmla="*/ 1203063 w 8561294"/>
                  <a:gd name="connsiteY11" fmla="*/ 1452282 h 2291379"/>
                  <a:gd name="connsiteX12" fmla="*/ 1203063 w 8561294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227756 w 7487323"/>
                  <a:gd name="connsiteY5" fmla="*/ 2162287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236960 w 7487323"/>
                  <a:gd name="connsiteY5" fmla="*/ 2170355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308968 w 7487323"/>
                  <a:gd name="connsiteY5" fmla="*/ 2170355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41233 w 7487323"/>
                  <a:gd name="connsiteY7" fmla="*/ 2291379 h 2314371"/>
                  <a:gd name="connsiteX8" fmla="*/ 3141233 w 7487323"/>
                  <a:gd name="connsiteY8" fmla="*/ 2162287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41233 w 7487323"/>
                  <a:gd name="connsiteY8" fmla="*/ 2162287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522283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32320 w 7477320"/>
                  <a:gd name="connsiteY4" fmla="*/ 1441524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33488 w 7477320"/>
                  <a:gd name="connsiteY9" fmla="*/ 1452282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17280 w 7477320"/>
                  <a:gd name="connsiteY4" fmla="*/ 1450275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33488 w 7477320"/>
                  <a:gd name="connsiteY9" fmla="*/ 1452282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17280 w 7477320"/>
                  <a:gd name="connsiteY4" fmla="*/ 1450275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48528 w 7477320"/>
                  <a:gd name="connsiteY9" fmla="*/ 1450275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40604 w 7488832"/>
                  <a:gd name="connsiteY0" fmla="*/ 0 h 2314371"/>
                  <a:gd name="connsiteX1" fmla="*/ 7358985 w 7488832"/>
                  <a:gd name="connsiteY1" fmla="*/ 10757 h 2314371"/>
                  <a:gd name="connsiteX2" fmla="*/ 7344816 w 7488832"/>
                  <a:gd name="connsiteY2" fmla="*/ 1450275 h 2314371"/>
                  <a:gd name="connsiteX3" fmla="*/ 7488832 w 7488832"/>
                  <a:gd name="connsiteY3" fmla="*/ 1450275 h 2314371"/>
                  <a:gd name="connsiteX4" fmla="*/ 7128792 w 7488832"/>
                  <a:gd name="connsiteY4" fmla="*/ 1450275 h 2314371"/>
                  <a:gd name="connsiteX5" fmla="*/ 4320480 w 7488832"/>
                  <a:gd name="connsiteY5" fmla="*/ 2170355 h 2314371"/>
                  <a:gd name="connsiteX6" fmla="*/ 4320480 w 7488832"/>
                  <a:gd name="connsiteY6" fmla="*/ 2314371 h 2314371"/>
                  <a:gd name="connsiteX7" fmla="*/ 3168352 w 7488832"/>
                  <a:gd name="connsiteY7" fmla="*/ 2314371 h 2314371"/>
                  <a:gd name="connsiteX8" fmla="*/ 3168352 w 7488832"/>
                  <a:gd name="connsiteY8" fmla="*/ 2170355 h 2314371"/>
                  <a:gd name="connsiteX9" fmla="*/ 360040 w 7488832"/>
                  <a:gd name="connsiteY9" fmla="*/ 1450275 h 2314371"/>
                  <a:gd name="connsiteX10" fmla="*/ 0 w 7488832"/>
                  <a:gd name="connsiteY10" fmla="*/ 1450275 h 2314371"/>
                  <a:gd name="connsiteX11" fmla="*/ 140604 w 7488832"/>
                  <a:gd name="connsiteY11" fmla="*/ 1452282 h 2314371"/>
                  <a:gd name="connsiteX12" fmla="*/ 140604 w 7488832"/>
                  <a:gd name="connsiteY12" fmla="*/ 0 h 2314371"/>
                  <a:gd name="connsiteX0" fmla="*/ 140604 w 7488832"/>
                  <a:gd name="connsiteY0" fmla="*/ 0 h 2314371"/>
                  <a:gd name="connsiteX1" fmla="*/ 7344816 w 7488832"/>
                  <a:gd name="connsiteY1" fmla="*/ 10115 h 2314371"/>
                  <a:gd name="connsiteX2" fmla="*/ 7344816 w 7488832"/>
                  <a:gd name="connsiteY2" fmla="*/ 1450275 h 2314371"/>
                  <a:gd name="connsiteX3" fmla="*/ 7488832 w 7488832"/>
                  <a:gd name="connsiteY3" fmla="*/ 1450275 h 2314371"/>
                  <a:gd name="connsiteX4" fmla="*/ 7128792 w 7488832"/>
                  <a:gd name="connsiteY4" fmla="*/ 1450275 h 2314371"/>
                  <a:gd name="connsiteX5" fmla="*/ 4320480 w 7488832"/>
                  <a:gd name="connsiteY5" fmla="*/ 2170355 h 2314371"/>
                  <a:gd name="connsiteX6" fmla="*/ 4320480 w 7488832"/>
                  <a:gd name="connsiteY6" fmla="*/ 2314371 h 2314371"/>
                  <a:gd name="connsiteX7" fmla="*/ 3168352 w 7488832"/>
                  <a:gd name="connsiteY7" fmla="*/ 2314371 h 2314371"/>
                  <a:gd name="connsiteX8" fmla="*/ 3168352 w 7488832"/>
                  <a:gd name="connsiteY8" fmla="*/ 2170355 h 2314371"/>
                  <a:gd name="connsiteX9" fmla="*/ 360040 w 7488832"/>
                  <a:gd name="connsiteY9" fmla="*/ 1450275 h 2314371"/>
                  <a:gd name="connsiteX10" fmla="*/ 0 w 7488832"/>
                  <a:gd name="connsiteY10" fmla="*/ 1450275 h 2314371"/>
                  <a:gd name="connsiteX11" fmla="*/ 140604 w 7488832"/>
                  <a:gd name="connsiteY11" fmla="*/ 1452282 h 2314371"/>
                  <a:gd name="connsiteX12" fmla="*/ 140604 w 7488832"/>
                  <a:gd name="connsiteY12" fmla="*/ 0 h 2314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88832" h="2314371">
                    <a:moveTo>
                      <a:pt x="140604" y="0"/>
                    </a:moveTo>
                    <a:cubicBezTo>
                      <a:pt x="1342491" y="26905"/>
                      <a:pt x="4938689" y="6529"/>
                      <a:pt x="7344816" y="10115"/>
                    </a:cubicBezTo>
                    <a:cubicBezTo>
                      <a:pt x="7341230" y="490623"/>
                      <a:pt x="7348402" y="969767"/>
                      <a:pt x="7344816" y="1450275"/>
                    </a:cubicBezTo>
                    <a:lnTo>
                      <a:pt x="7488832" y="1450275"/>
                    </a:lnTo>
                    <a:lnTo>
                      <a:pt x="7128792" y="1450275"/>
                    </a:lnTo>
                    <a:lnTo>
                      <a:pt x="4320480" y="2170355"/>
                    </a:lnTo>
                    <a:lnTo>
                      <a:pt x="4320480" y="2314371"/>
                    </a:lnTo>
                    <a:lnTo>
                      <a:pt x="3168352" y="2314371"/>
                    </a:lnTo>
                    <a:lnTo>
                      <a:pt x="3168352" y="2170355"/>
                    </a:lnTo>
                    <a:lnTo>
                      <a:pt x="360040" y="1450275"/>
                    </a:lnTo>
                    <a:lnTo>
                      <a:pt x="0" y="1450275"/>
                    </a:lnTo>
                    <a:lnTo>
                      <a:pt x="140604" y="1452282"/>
                    </a:lnTo>
                    <a:cubicBezTo>
                      <a:pt x="137018" y="968188"/>
                      <a:pt x="151978" y="1451169"/>
                      <a:pt x="140604" y="0"/>
                    </a:cubicBezTo>
                    <a:close/>
                  </a:path>
                </a:pathLst>
              </a:custGeom>
              <a:gradFill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accent6">
                      <a:lumMod val="50000"/>
                      <a:alpha val="70000"/>
                    </a:schemeClr>
                  </a:gs>
                </a:gsLst>
                <a:lin ang="5400000" scaled="0"/>
              </a:gradFill>
              <a:ln w="12700" cap="rnd">
                <a:solidFill>
                  <a:srgbClr val="827A4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9" name="Rectangle 8"/>
              <p:cNvSpPr/>
              <p:nvPr/>
            </p:nvSpPr>
            <p:spPr>
              <a:xfrm>
                <a:off x="1151620" y="728700"/>
                <a:ext cx="1800200" cy="1800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80" name="Straight Connector 9"/>
              <p:cNvCxnSpPr/>
              <p:nvPr/>
            </p:nvCxnSpPr>
            <p:spPr>
              <a:xfrm>
                <a:off x="2033718" y="656692"/>
                <a:ext cx="0" cy="3600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0"/>
              <p:cNvCxnSpPr/>
              <p:nvPr/>
            </p:nvCxnSpPr>
            <p:spPr>
              <a:xfrm>
                <a:off x="2069722" y="656692"/>
                <a:ext cx="0" cy="3600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1"/>
              <p:cNvCxnSpPr/>
              <p:nvPr/>
            </p:nvCxnSpPr>
            <p:spPr>
              <a:xfrm>
                <a:off x="1151620" y="782706"/>
                <a:ext cx="36004" cy="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2"/>
              <p:cNvCxnSpPr/>
              <p:nvPr/>
            </p:nvCxnSpPr>
            <p:spPr>
              <a:xfrm flipV="1">
                <a:off x="1187624" y="746702"/>
                <a:ext cx="0" cy="36004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4"/>
              <p:cNvCxnSpPr/>
              <p:nvPr/>
            </p:nvCxnSpPr>
            <p:spPr>
              <a:xfrm flipH="1" flipV="1">
                <a:off x="1907704" y="656692"/>
                <a:ext cx="2027" cy="585921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5"/>
              <p:cNvCxnSpPr/>
              <p:nvPr/>
            </p:nvCxnSpPr>
            <p:spPr>
              <a:xfrm flipV="1">
                <a:off x="1673678" y="656692"/>
                <a:ext cx="0" cy="522058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6"/>
              <p:cNvCxnSpPr/>
              <p:nvPr/>
            </p:nvCxnSpPr>
            <p:spPr>
              <a:xfrm flipV="1">
                <a:off x="1439652" y="656692"/>
                <a:ext cx="0" cy="46805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7"/>
              <p:cNvCxnSpPr/>
              <p:nvPr/>
            </p:nvCxnSpPr>
            <p:spPr>
              <a:xfrm flipH="1" flipV="1">
                <a:off x="1207664" y="656692"/>
                <a:ext cx="1694" cy="407266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"/>
              <p:cNvCxnSpPr/>
              <p:nvPr/>
            </p:nvCxnSpPr>
            <p:spPr>
              <a:xfrm>
                <a:off x="1673678" y="656692"/>
                <a:ext cx="234026" cy="576064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9"/>
              <p:cNvCxnSpPr/>
              <p:nvPr/>
            </p:nvCxnSpPr>
            <p:spPr>
              <a:xfrm>
                <a:off x="1439652" y="656692"/>
                <a:ext cx="234026" cy="522058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20"/>
              <p:cNvCxnSpPr/>
              <p:nvPr/>
            </p:nvCxnSpPr>
            <p:spPr>
              <a:xfrm>
                <a:off x="1205626" y="656692"/>
                <a:ext cx="234026" cy="46805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21"/>
              <p:cNvCxnSpPr/>
              <p:nvPr/>
            </p:nvCxnSpPr>
            <p:spPr>
              <a:xfrm flipH="1">
                <a:off x="1673678" y="656692"/>
                <a:ext cx="234026" cy="522058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22"/>
              <p:cNvCxnSpPr/>
              <p:nvPr/>
            </p:nvCxnSpPr>
            <p:spPr>
              <a:xfrm flipH="1">
                <a:off x="1439652" y="656692"/>
                <a:ext cx="234026" cy="46805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23"/>
              <p:cNvCxnSpPr/>
              <p:nvPr/>
            </p:nvCxnSpPr>
            <p:spPr>
              <a:xfrm flipH="1">
                <a:off x="1209358" y="656692"/>
                <a:ext cx="232332" cy="407266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24"/>
              <p:cNvCxnSpPr/>
              <p:nvPr/>
            </p:nvCxnSpPr>
            <p:spPr>
              <a:xfrm>
                <a:off x="1097614" y="656692"/>
                <a:ext cx="1008112" cy="0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25"/>
              <p:cNvCxnSpPr/>
              <p:nvPr/>
            </p:nvCxnSpPr>
            <p:spPr>
              <a:xfrm>
                <a:off x="1151620" y="548680"/>
                <a:ext cx="954106" cy="0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26"/>
              <p:cNvCxnSpPr/>
              <p:nvPr/>
            </p:nvCxnSpPr>
            <p:spPr>
              <a:xfrm>
                <a:off x="115162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27"/>
              <p:cNvCxnSpPr/>
              <p:nvPr/>
            </p:nvCxnSpPr>
            <p:spPr>
              <a:xfrm>
                <a:off x="2105726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28"/>
              <p:cNvCxnSpPr/>
              <p:nvPr/>
            </p:nvCxnSpPr>
            <p:spPr>
              <a:xfrm>
                <a:off x="133164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29"/>
              <p:cNvCxnSpPr/>
              <p:nvPr/>
            </p:nvCxnSpPr>
            <p:spPr>
              <a:xfrm>
                <a:off x="151166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30"/>
              <p:cNvCxnSpPr/>
              <p:nvPr/>
            </p:nvCxnSpPr>
            <p:spPr>
              <a:xfrm>
                <a:off x="169168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/>
            </p:nvCxnSpPr>
            <p:spPr>
              <a:xfrm>
                <a:off x="187170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/>
            </p:nvCxnSpPr>
            <p:spPr>
              <a:xfrm>
                <a:off x="2051720" y="548680"/>
                <a:ext cx="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>
              <a:xfrm>
                <a:off x="2051720" y="548680"/>
                <a:ext cx="54006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/>
            </p:nvCxnSpPr>
            <p:spPr>
              <a:xfrm flipV="1">
                <a:off x="1871700" y="548680"/>
                <a:ext cx="18002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/>
            </p:nvCxnSpPr>
            <p:spPr>
              <a:xfrm flipV="1">
                <a:off x="1691680" y="548680"/>
                <a:ext cx="18002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/>
            </p:nvCxnSpPr>
            <p:spPr>
              <a:xfrm flipV="1">
                <a:off x="1511660" y="548680"/>
                <a:ext cx="18002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/>
            </p:nvCxnSpPr>
            <p:spPr>
              <a:xfrm flipV="1">
                <a:off x="1331640" y="548680"/>
                <a:ext cx="18002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/>
            </p:nvCxnSpPr>
            <p:spPr>
              <a:xfrm flipV="1">
                <a:off x="1151620" y="548680"/>
                <a:ext cx="180020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/>
            </p:nvCxnSpPr>
            <p:spPr>
              <a:xfrm flipH="1">
                <a:off x="1097614" y="548680"/>
                <a:ext cx="54006" cy="108012"/>
              </a:xfrm>
              <a:prstGeom prst="line">
                <a:avLst/>
              </a:prstGeom>
              <a:ln w="63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/>
            </p:nvCxnSpPr>
            <p:spPr>
              <a:xfrm>
                <a:off x="2915816" y="782706"/>
                <a:ext cx="36004" cy="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/>
            </p:nvCxnSpPr>
            <p:spPr>
              <a:xfrm flipV="1">
                <a:off x="2915816" y="746702"/>
                <a:ext cx="0" cy="36004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>
                <a:stCxn id="95" idx="0"/>
                <a:endCxn id="95" idx="1"/>
              </p:cNvCxnSpPr>
              <p:nvPr/>
            </p:nvCxnSpPr>
            <p:spPr>
              <a:xfrm>
                <a:off x="1150767" y="726171"/>
                <a:ext cx="1801053" cy="2529"/>
              </a:xfrm>
              <a:prstGeom prst="line">
                <a:avLst/>
              </a:prstGeom>
              <a:ln w="12700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>
                <a:stCxn id="95" idx="1"/>
                <a:endCxn id="95" idx="2"/>
              </p:cNvCxnSpPr>
              <p:nvPr/>
            </p:nvCxnSpPr>
            <p:spPr>
              <a:xfrm>
                <a:off x="2951820" y="728700"/>
                <a:ext cx="0" cy="36004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/>
              <p:cNvCxnSpPr/>
              <p:nvPr/>
            </p:nvCxnSpPr>
            <p:spPr>
              <a:xfrm>
                <a:off x="1151620" y="728700"/>
                <a:ext cx="0" cy="36004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Rectangle 214"/>
              <p:cNvSpPr/>
              <p:nvPr/>
            </p:nvSpPr>
            <p:spPr>
              <a:xfrm rot="856215">
                <a:off x="1196139" y="1135283"/>
                <a:ext cx="724774" cy="36004"/>
              </a:xfrm>
              <a:prstGeom prst="rect">
                <a:avLst/>
              </a:prstGeom>
              <a:gradFill flip="none" rotWithShape="1">
                <a:gsLst>
                  <a:gs pos="0">
                    <a:srgbClr val="FFEFD1"/>
                  </a:gs>
                  <a:gs pos="100000">
                    <a:schemeClr val="tx1">
                      <a:lumMod val="75000"/>
                      <a:lumOff val="25000"/>
                    </a:schemeClr>
                  </a:gs>
                </a:gsLst>
                <a:lin ang="0" scaled="0"/>
                <a:tileRect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6" name="Rectangle 215"/>
              <p:cNvSpPr/>
              <p:nvPr/>
            </p:nvSpPr>
            <p:spPr>
              <a:xfrm>
                <a:off x="1205626" y="728700"/>
                <a:ext cx="720080" cy="36004"/>
              </a:xfrm>
              <a:prstGeom prst="rect">
                <a:avLst/>
              </a:prstGeom>
              <a:gradFill flip="none" rotWithShape="1">
                <a:gsLst>
                  <a:gs pos="0">
                    <a:srgbClr val="FFEFD1"/>
                  </a:gs>
                  <a:gs pos="100000">
                    <a:schemeClr val="tx1">
                      <a:lumMod val="75000"/>
                      <a:lumOff val="25000"/>
                    </a:schemeClr>
                  </a:gs>
                </a:gsLst>
                <a:lin ang="0" scaled="0"/>
                <a:tileRect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217" name="Group 47"/>
              <p:cNvGrpSpPr/>
              <p:nvPr/>
            </p:nvGrpSpPr>
            <p:grpSpPr>
              <a:xfrm>
                <a:off x="1925706" y="1250758"/>
                <a:ext cx="144016" cy="144016"/>
                <a:chOff x="4067944" y="3356992"/>
                <a:chExt cx="576064" cy="576064"/>
              </a:xfrm>
            </p:grpSpPr>
            <p:sp>
              <p:nvSpPr>
                <p:cNvPr id="232" name="Arc 231"/>
                <p:cNvSpPr/>
                <p:nvPr/>
              </p:nvSpPr>
              <p:spPr>
                <a:xfrm rot="5400000">
                  <a:off x="4067944" y="3356992"/>
                  <a:ext cx="576064" cy="576064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accent6">
                    <a:lumMod val="50000"/>
                  </a:schemeClr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33" name="Arc 232"/>
                <p:cNvSpPr/>
                <p:nvPr/>
              </p:nvSpPr>
              <p:spPr>
                <a:xfrm rot="5400000">
                  <a:off x="4211960" y="3501008"/>
                  <a:ext cx="288032" cy="288032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bg1"/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18" name="Group 50"/>
              <p:cNvGrpSpPr/>
              <p:nvPr/>
            </p:nvGrpSpPr>
            <p:grpSpPr>
              <a:xfrm>
                <a:off x="1817694" y="1358770"/>
                <a:ext cx="180020" cy="36004"/>
                <a:chOff x="3635896" y="3789040"/>
                <a:chExt cx="720080" cy="144016"/>
              </a:xfrm>
            </p:grpSpPr>
            <p:sp>
              <p:nvSpPr>
                <p:cNvPr id="228" name="Rectangle 227"/>
                <p:cNvSpPr/>
                <p:nvPr/>
              </p:nvSpPr>
              <p:spPr>
                <a:xfrm>
                  <a:off x="3635896" y="3789040"/>
                  <a:ext cx="720080" cy="144016"/>
                </a:xfrm>
                <a:prstGeom prst="rect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229" name="Group 53"/>
                <p:cNvGrpSpPr/>
                <p:nvPr/>
              </p:nvGrpSpPr>
              <p:grpSpPr>
                <a:xfrm>
                  <a:off x="3635896" y="3789040"/>
                  <a:ext cx="720080" cy="144016"/>
                  <a:chOff x="3131840" y="4077072"/>
                  <a:chExt cx="720080" cy="72008"/>
                </a:xfrm>
              </p:grpSpPr>
              <p:cxnSp>
                <p:nvCxnSpPr>
                  <p:cNvPr id="230" name="Straight Connector 229"/>
                  <p:cNvCxnSpPr/>
                  <p:nvPr/>
                </p:nvCxnSpPr>
                <p:spPr>
                  <a:xfrm>
                    <a:off x="3131840" y="4077072"/>
                    <a:ext cx="720080" cy="0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85000"/>
                        <a:lumOff val="1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1" name="Straight Connector 230"/>
                  <p:cNvCxnSpPr/>
                  <p:nvPr/>
                </p:nvCxnSpPr>
                <p:spPr>
                  <a:xfrm>
                    <a:off x="3131840" y="4149080"/>
                    <a:ext cx="720080" cy="0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85000"/>
                        <a:lumOff val="1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219" name="Rectangle 218"/>
              <p:cNvSpPr/>
              <p:nvPr/>
            </p:nvSpPr>
            <p:spPr>
              <a:xfrm>
                <a:off x="2033718" y="836712"/>
                <a:ext cx="36004" cy="486054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220" name="Group 56"/>
              <p:cNvGrpSpPr/>
              <p:nvPr/>
            </p:nvGrpSpPr>
            <p:grpSpPr>
              <a:xfrm>
                <a:off x="1997714" y="692696"/>
                <a:ext cx="108012" cy="630070"/>
                <a:chOff x="4355976" y="1124744"/>
                <a:chExt cx="432048" cy="2520280"/>
              </a:xfrm>
            </p:grpSpPr>
            <p:cxnSp>
              <p:nvCxnSpPr>
                <p:cNvPr id="221" name="Straight Connector 58"/>
                <p:cNvCxnSpPr/>
                <p:nvPr/>
              </p:nvCxnSpPr>
              <p:spPr>
                <a:xfrm flipV="1">
                  <a:off x="4499992" y="1844824"/>
                  <a:ext cx="0" cy="180020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2" name="Straight Connector 221"/>
                <p:cNvCxnSpPr/>
                <p:nvPr/>
              </p:nvCxnSpPr>
              <p:spPr>
                <a:xfrm flipV="1">
                  <a:off x="4644008" y="1844824"/>
                  <a:ext cx="0" cy="180020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3" name="Straight Connector 222"/>
                <p:cNvCxnSpPr/>
                <p:nvPr/>
              </p:nvCxnSpPr>
              <p:spPr>
                <a:xfrm flipH="1">
                  <a:off x="4355976" y="2060848"/>
                  <a:ext cx="144016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4" name="Straight Connector 223"/>
                <p:cNvCxnSpPr/>
                <p:nvPr/>
              </p:nvCxnSpPr>
              <p:spPr>
                <a:xfrm>
                  <a:off x="4355976" y="1124744"/>
                  <a:ext cx="0" cy="936104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5" name="Straight Connector 61"/>
                <p:cNvCxnSpPr/>
                <p:nvPr/>
              </p:nvCxnSpPr>
              <p:spPr>
                <a:xfrm>
                  <a:off x="4788024" y="1124744"/>
                  <a:ext cx="0" cy="936104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6" name="Straight Connector 225"/>
                <p:cNvCxnSpPr/>
                <p:nvPr/>
              </p:nvCxnSpPr>
              <p:spPr>
                <a:xfrm flipH="1">
                  <a:off x="4644008" y="2060848"/>
                  <a:ext cx="144016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7" name="Straight Connector 226"/>
                <p:cNvCxnSpPr/>
                <p:nvPr/>
              </p:nvCxnSpPr>
              <p:spPr>
                <a:xfrm flipH="1">
                  <a:off x="4355976" y="1124744"/>
                  <a:ext cx="432048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9" name="Right Arrow 8"/>
            <p:cNvSpPr/>
            <p:nvPr/>
          </p:nvSpPr>
          <p:spPr>
            <a:xfrm>
              <a:off x="334497" y="1268760"/>
              <a:ext cx="792088" cy="216024"/>
            </a:xfrm>
            <a:prstGeom prst="rightArrow">
              <a:avLst/>
            </a:prstGeom>
            <a:solidFill>
              <a:schemeClr val="accent6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-36512" y="1124744"/>
              <a:ext cx="822661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pretreatment</a:t>
              </a:r>
              <a:endParaRPr lang="en-US" sz="90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160811" y="260648"/>
              <a:ext cx="1718740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secondary  &amp; tertiary treatment</a:t>
              </a:r>
              <a:endParaRPr lang="en-US" sz="900"/>
            </a:p>
          </p:txBody>
        </p:sp>
        <p:grpSp>
          <p:nvGrpSpPr>
            <p:cNvPr id="12" name="Group 4"/>
            <p:cNvGrpSpPr>
              <a:grpSpLocks noChangeAspect="1"/>
            </p:cNvGrpSpPr>
            <p:nvPr/>
          </p:nvGrpSpPr>
          <p:grpSpPr bwMode="auto">
            <a:xfrm>
              <a:off x="2728763" y="1484784"/>
              <a:ext cx="792088" cy="290462"/>
              <a:chOff x="249" y="391"/>
              <a:chExt cx="1045" cy="455"/>
            </a:xfrm>
          </p:grpSpPr>
          <p:sp>
            <p:nvSpPr>
              <p:cNvPr id="164" name="Line 5"/>
              <p:cNvSpPr>
                <a:spLocks noChangeShapeType="1"/>
              </p:cNvSpPr>
              <p:nvPr/>
            </p:nvSpPr>
            <p:spPr bwMode="auto">
              <a:xfrm>
                <a:off x="295" y="391"/>
                <a:ext cx="952" cy="0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5" name="Arc 6"/>
              <p:cNvSpPr>
                <a:spLocks/>
              </p:cNvSpPr>
              <p:nvPr/>
            </p:nvSpPr>
            <p:spPr bwMode="auto">
              <a:xfrm rot="10800000" flipH="1">
                <a:off x="1244" y="391"/>
                <a:ext cx="50" cy="90"/>
              </a:xfrm>
              <a:custGeom>
                <a:avLst/>
                <a:gdLst>
                  <a:gd name="T0" fmla="*/ 0 w 23156"/>
                  <a:gd name="T1" fmla="*/ 0 h 43200"/>
                  <a:gd name="T2" fmla="*/ 3 w 23156"/>
                  <a:gd name="T3" fmla="*/ 90 h 43200"/>
                  <a:gd name="T4" fmla="*/ 3 w 23156"/>
                  <a:gd name="T5" fmla="*/ 45 h 43200"/>
                  <a:gd name="T6" fmla="*/ 0 60000 65536"/>
                  <a:gd name="T7" fmla="*/ 0 60000 65536"/>
                  <a:gd name="T8" fmla="*/ 0 60000 65536"/>
                  <a:gd name="T9" fmla="*/ 0 w 23156"/>
                  <a:gd name="T10" fmla="*/ 0 h 43200"/>
                  <a:gd name="T11" fmla="*/ 23156 w 23156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3156" h="43200" fill="none" extrusionOk="0">
                    <a:moveTo>
                      <a:pt x="0" y="56"/>
                    </a:moveTo>
                    <a:cubicBezTo>
                      <a:pt x="517" y="18"/>
                      <a:pt x="1036" y="-1"/>
                      <a:pt x="1556" y="0"/>
                    </a:cubicBezTo>
                    <a:cubicBezTo>
                      <a:pt x="13485" y="0"/>
                      <a:pt x="23156" y="9670"/>
                      <a:pt x="23156" y="21600"/>
                    </a:cubicBezTo>
                    <a:cubicBezTo>
                      <a:pt x="23156" y="33529"/>
                      <a:pt x="13485" y="43200"/>
                      <a:pt x="1556" y="43200"/>
                    </a:cubicBezTo>
                    <a:cubicBezTo>
                      <a:pt x="1477" y="43200"/>
                      <a:pt x="1399" y="43199"/>
                      <a:pt x="1321" y="43198"/>
                    </a:cubicBezTo>
                  </a:path>
                  <a:path w="23156" h="43200" stroke="0" extrusionOk="0">
                    <a:moveTo>
                      <a:pt x="0" y="56"/>
                    </a:moveTo>
                    <a:cubicBezTo>
                      <a:pt x="517" y="18"/>
                      <a:pt x="1036" y="-1"/>
                      <a:pt x="1556" y="0"/>
                    </a:cubicBezTo>
                    <a:cubicBezTo>
                      <a:pt x="13485" y="0"/>
                      <a:pt x="23156" y="9670"/>
                      <a:pt x="23156" y="21600"/>
                    </a:cubicBezTo>
                    <a:cubicBezTo>
                      <a:pt x="23156" y="33529"/>
                      <a:pt x="13485" y="43200"/>
                      <a:pt x="1556" y="43200"/>
                    </a:cubicBezTo>
                    <a:cubicBezTo>
                      <a:pt x="1477" y="43200"/>
                      <a:pt x="1399" y="43199"/>
                      <a:pt x="1321" y="43198"/>
                    </a:cubicBezTo>
                    <a:lnTo>
                      <a:pt x="1556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66" name="Line 7"/>
              <p:cNvSpPr>
                <a:spLocks noChangeShapeType="1"/>
              </p:cNvSpPr>
              <p:nvPr/>
            </p:nvSpPr>
            <p:spPr bwMode="auto">
              <a:xfrm>
                <a:off x="340" y="482"/>
                <a:ext cx="907" cy="0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7" name="Arc 8"/>
              <p:cNvSpPr>
                <a:spLocks/>
              </p:cNvSpPr>
              <p:nvPr/>
            </p:nvSpPr>
            <p:spPr bwMode="auto">
              <a:xfrm flipH="1">
                <a:off x="295" y="482"/>
                <a:ext cx="47" cy="90"/>
              </a:xfrm>
              <a:custGeom>
                <a:avLst/>
                <a:gdLst>
                  <a:gd name="T0" fmla="*/ 1 w 21835"/>
                  <a:gd name="T1" fmla="*/ 0 h 43200"/>
                  <a:gd name="T2" fmla="*/ 0 w 21835"/>
                  <a:gd name="T3" fmla="*/ 90 h 43200"/>
                  <a:gd name="T4" fmla="*/ 1 w 21835"/>
                  <a:gd name="T5" fmla="*/ 45 h 43200"/>
                  <a:gd name="T6" fmla="*/ 0 60000 65536"/>
                  <a:gd name="T7" fmla="*/ 0 60000 65536"/>
                  <a:gd name="T8" fmla="*/ 0 60000 65536"/>
                  <a:gd name="T9" fmla="*/ 0 w 21835"/>
                  <a:gd name="T10" fmla="*/ 0 h 43200"/>
                  <a:gd name="T11" fmla="*/ 21835 w 21835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835" h="43200" fill="none" extrusionOk="0">
                    <a:moveTo>
                      <a:pt x="234" y="0"/>
                    </a:moveTo>
                    <a:cubicBezTo>
                      <a:pt x="12164" y="0"/>
                      <a:pt x="21835" y="9670"/>
                      <a:pt x="21835" y="21600"/>
                    </a:cubicBezTo>
                    <a:cubicBezTo>
                      <a:pt x="21835" y="33529"/>
                      <a:pt x="12164" y="43200"/>
                      <a:pt x="235" y="43200"/>
                    </a:cubicBezTo>
                    <a:cubicBezTo>
                      <a:pt x="156" y="43200"/>
                      <a:pt x="78" y="43199"/>
                      <a:pt x="0" y="43198"/>
                    </a:cubicBezTo>
                  </a:path>
                  <a:path w="21835" h="43200" stroke="0" extrusionOk="0">
                    <a:moveTo>
                      <a:pt x="234" y="0"/>
                    </a:moveTo>
                    <a:cubicBezTo>
                      <a:pt x="12164" y="0"/>
                      <a:pt x="21835" y="9670"/>
                      <a:pt x="21835" y="21600"/>
                    </a:cubicBezTo>
                    <a:cubicBezTo>
                      <a:pt x="21835" y="33529"/>
                      <a:pt x="12164" y="43200"/>
                      <a:pt x="235" y="43200"/>
                    </a:cubicBezTo>
                    <a:cubicBezTo>
                      <a:pt x="156" y="43200"/>
                      <a:pt x="78" y="43199"/>
                      <a:pt x="0" y="43198"/>
                    </a:cubicBezTo>
                    <a:lnTo>
                      <a:pt x="235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68" name="Line 9"/>
              <p:cNvSpPr>
                <a:spLocks noChangeShapeType="1"/>
              </p:cNvSpPr>
              <p:nvPr/>
            </p:nvSpPr>
            <p:spPr bwMode="auto">
              <a:xfrm>
                <a:off x="340" y="572"/>
                <a:ext cx="907" cy="0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" name="Arc 10"/>
              <p:cNvSpPr>
                <a:spLocks/>
              </p:cNvSpPr>
              <p:nvPr/>
            </p:nvSpPr>
            <p:spPr bwMode="auto">
              <a:xfrm rot="10800000" flipH="1">
                <a:off x="1242" y="572"/>
                <a:ext cx="52" cy="90"/>
              </a:xfrm>
              <a:custGeom>
                <a:avLst/>
                <a:gdLst>
                  <a:gd name="T0" fmla="*/ 0 w 24140"/>
                  <a:gd name="T1" fmla="*/ 0 h 43200"/>
                  <a:gd name="T2" fmla="*/ 5 w 24140"/>
                  <a:gd name="T3" fmla="*/ 90 h 43200"/>
                  <a:gd name="T4" fmla="*/ 5 w 24140"/>
                  <a:gd name="T5" fmla="*/ 45 h 43200"/>
                  <a:gd name="T6" fmla="*/ 0 60000 65536"/>
                  <a:gd name="T7" fmla="*/ 0 60000 65536"/>
                  <a:gd name="T8" fmla="*/ 0 60000 65536"/>
                  <a:gd name="T9" fmla="*/ 0 w 24140"/>
                  <a:gd name="T10" fmla="*/ 0 h 43200"/>
                  <a:gd name="T11" fmla="*/ 24140 w 24140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4140" h="43200" fill="none" extrusionOk="0">
                    <a:moveTo>
                      <a:pt x="-1" y="149"/>
                    </a:moveTo>
                    <a:cubicBezTo>
                      <a:pt x="842" y="50"/>
                      <a:pt x="1691" y="-1"/>
                      <a:pt x="2540" y="0"/>
                    </a:cubicBezTo>
                    <a:cubicBezTo>
                      <a:pt x="14469" y="0"/>
                      <a:pt x="24140" y="9670"/>
                      <a:pt x="24140" y="21600"/>
                    </a:cubicBezTo>
                    <a:cubicBezTo>
                      <a:pt x="24140" y="33529"/>
                      <a:pt x="14469" y="43200"/>
                      <a:pt x="2540" y="43200"/>
                    </a:cubicBezTo>
                    <a:cubicBezTo>
                      <a:pt x="2461" y="43200"/>
                      <a:pt x="2383" y="43199"/>
                      <a:pt x="2305" y="43198"/>
                    </a:cubicBezTo>
                  </a:path>
                  <a:path w="24140" h="43200" stroke="0" extrusionOk="0">
                    <a:moveTo>
                      <a:pt x="-1" y="149"/>
                    </a:moveTo>
                    <a:cubicBezTo>
                      <a:pt x="842" y="50"/>
                      <a:pt x="1691" y="-1"/>
                      <a:pt x="2540" y="0"/>
                    </a:cubicBezTo>
                    <a:cubicBezTo>
                      <a:pt x="14469" y="0"/>
                      <a:pt x="24140" y="9670"/>
                      <a:pt x="24140" y="21600"/>
                    </a:cubicBezTo>
                    <a:cubicBezTo>
                      <a:pt x="24140" y="33529"/>
                      <a:pt x="14469" y="43200"/>
                      <a:pt x="2540" y="43200"/>
                    </a:cubicBezTo>
                    <a:cubicBezTo>
                      <a:pt x="2461" y="43200"/>
                      <a:pt x="2383" y="43199"/>
                      <a:pt x="2305" y="43198"/>
                    </a:cubicBezTo>
                    <a:lnTo>
                      <a:pt x="2540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0" name="Line 11"/>
              <p:cNvSpPr>
                <a:spLocks noChangeShapeType="1"/>
              </p:cNvSpPr>
              <p:nvPr/>
            </p:nvSpPr>
            <p:spPr bwMode="auto">
              <a:xfrm>
                <a:off x="340" y="663"/>
                <a:ext cx="907" cy="0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" name="Arc 12"/>
              <p:cNvSpPr>
                <a:spLocks/>
              </p:cNvSpPr>
              <p:nvPr/>
            </p:nvSpPr>
            <p:spPr bwMode="auto">
              <a:xfrm flipH="1">
                <a:off x="295" y="663"/>
                <a:ext cx="47" cy="90"/>
              </a:xfrm>
              <a:custGeom>
                <a:avLst/>
                <a:gdLst>
                  <a:gd name="T0" fmla="*/ 1 w 21835"/>
                  <a:gd name="T1" fmla="*/ 0 h 43200"/>
                  <a:gd name="T2" fmla="*/ 0 w 21835"/>
                  <a:gd name="T3" fmla="*/ 90 h 43200"/>
                  <a:gd name="T4" fmla="*/ 1 w 21835"/>
                  <a:gd name="T5" fmla="*/ 45 h 43200"/>
                  <a:gd name="T6" fmla="*/ 0 60000 65536"/>
                  <a:gd name="T7" fmla="*/ 0 60000 65536"/>
                  <a:gd name="T8" fmla="*/ 0 60000 65536"/>
                  <a:gd name="T9" fmla="*/ 0 w 21835"/>
                  <a:gd name="T10" fmla="*/ 0 h 43200"/>
                  <a:gd name="T11" fmla="*/ 21835 w 21835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835" h="43200" fill="none" extrusionOk="0">
                    <a:moveTo>
                      <a:pt x="234" y="0"/>
                    </a:moveTo>
                    <a:cubicBezTo>
                      <a:pt x="12164" y="0"/>
                      <a:pt x="21835" y="9670"/>
                      <a:pt x="21835" y="21600"/>
                    </a:cubicBezTo>
                    <a:cubicBezTo>
                      <a:pt x="21835" y="33529"/>
                      <a:pt x="12164" y="43200"/>
                      <a:pt x="235" y="43200"/>
                    </a:cubicBezTo>
                    <a:cubicBezTo>
                      <a:pt x="156" y="43200"/>
                      <a:pt x="78" y="43199"/>
                      <a:pt x="0" y="43198"/>
                    </a:cubicBezTo>
                  </a:path>
                  <a:path w="21835" h="43200" stroke="0" extrusionOk="0">
                    <a:moveTo>
                      <a:pt x="234" y="0"/>
                    </a:moveTo>
                    <a:cubicBezTo>
                      <a:pt x="12164" y="0"/>
                      <a:pt x="21835" y="9670"/>
                      <a:pt x="21835" y="21600"/>
                    </a:cubicBezTo>
                    <a:cubicBezTo>
                      <a:pt x="21835" y="33529"/>
                      <a:pt x="12164" y="43200"/>
                      <a:pt x="235" y="43200"/>
                    </a:cubicBezTo>
                    <a:cubicBezTo>
                      <a:pt x="156" y="43200"/>
                      <a:pt x="78" y="43199"/>
                      <a:pt x="0" y="43198"/>
                    </a:cubicBezTo>
                    <a:lnTo>
                      <a:pt x="235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2" name="Line 13"/>
              <p:cNvSpPr>
                <a:spLocks noChangeShapeType="1"/>
              </p:cNvSpPr>
              <p:nvPr/>
            </p:nvSpPr>
            <p:spPr bwMode="auto">
              <a:xfrm>
                <a:off x="340" y="754"/>
                <a:ext cx="907" cy="0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" name="Arc 14"/>
              <p:cNvSpPr>
                <a:spLocks/>
              </p:cNvSpPr>
              <p:nvPr/>
            </p:nvSpPr>
            <p:spPr bwMode="auto">
              <a:xfrm rot="10800000" flipH="1">
                <a:off x="1244" y="754"/>
                <a:ext cx="50" cy="90"/>
              </a:xfrm>
              <a:custGeom>
                <a:avLst/>
                <a:gdLst>
                  <a:gd name="T0" fmla="*/ 0 w 23156"/>
                  <a:gd name="T1" fmla="*/ 0 h 43200"/>
                  <a:gd name="T2" fmla="*/ 3 w 23156"/>
                  <a:gd name="T3" fmla="*/ 90 h 43200"/>
                  <a:gd name="T4" fmla="*/ 3 w 23156"/>
                  <a:gd name="T5" fmla="*/ 45 h 43200"/>
                  <a:gd name="T6" fmla="*/ 0 60000 65536"/>
                  <a:gd name="T7" fmla="*/ 0 60000 65536"/>
                  <a:gd name="T8" fmla="*/ 0 60000 65536"/>
                  <a:gd name="T9" fmla="*/ 0 w 23156"/>
                  <a:gd name="T10" fmla="*/ 0 h 43200"/>
                  <a:gd name="T11" fmla="*/ 23156 w 23156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3156" h="43200" fill="none" extrusionOk="0">
                    <a:moveTo>
                      <a:pt x="0" y="56"/>
                    </a:moveTo>
                    <a:cubicBezTo>
                      <a:pt x="517" y="18"/>
                      <a:pt x="1036" y="-1"/>
                      <a:pt x="1556" y="0"/>
                    </a:cubicBezTo>
                    <a:cubicBezTo>
                      <a:pt x="13485" y="0"/>
                      <a:pt x="23156" y="9670"/>
                      <a:pt x="23156" y="21600"/>
                    </a:cubicBezTo>
                    <a:cubicBezTo>
                      <a:pt x="23156" y="33529"/>
                      <a:pt x="13485" y="43200"/>
                      <a:pt x="1556" y="43200"/>
                    </a:cubicBezTo>
                    <a:cubicBezTo>
                      <a:pt x="1477" y="43200"/>
                      <a:pt x="1399" y="43199"/>
                      <a:pt x="1321" y="43198"/>
                    </a:cubicBezTo>
                  </a:path>
                  <a:path w="23156" h="43200" stroke="0" extrusionOk="0">
                    <a:moveTo>
                      <a:pt x="0" y="56"/>
                    </a:moveTo>
                    <a:cubicBezTo>
                      <a:pt x="517" y="18"/>
                      <a:pt x="1036" y="-1"/>
                      <a:pt x="1556" y="0"/>
                    </a:cubicBezTo>
                    <a:cubicBezTo>
                      <a:pt x="13485" y="0"/>
                      <a:pt x="23156" y="9670"/>
                      <a:pt x="23156" y="21600"/>
                    </a:cubicBezTo>
                    <a:cubicBezTo>
                      <a:pt x="23156" y="33529"/>
                      <a:pt x="13485" y="43200"/>
                      <a:pt x="1556" y="43200"/>
                    </a:cubicBezTo>
                    <a:cubicBezTo>
                      <a:pt x="1477" y="43200"/>
                      <a:pt x="1399" y="43199"/>
                      <a:pt x="1321" y="43198"/>
                    </a:cubicBezTo>
                    <a:lnTo>
                      <a:pt x="1556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4" name="Line 15"/>
              <p:cNvSpPr>
                <a:spLocks noChangeShapeType="1"/>
              </p:cNvSpPr>
              <p:nvPr/>
            </p:nvSpPr>
            <p:spPr bwMode="auto">
              <a:xfrm flipV="1">
                <a:off x="294" y="845"/>
                <a:ext cx="953" cy="1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" name="Arc 16"/>
              <p:cNvSpPr>
                <a:spLocks/>
              </p:cNvSpPr>
              <p:nvPr/>
            </p:nvSpPr>
            <p:spPr bwMode="auto">
              <a:xfrm flipH="1" flipV="1">
                <a:off x="250" y="794"/>
                <a:ext cx="46" cy="51"/>
              </a:xfrm>
              <a:custGeom>
                <a:avLst/>
                <a:gdLst>
                  <a:gd name="T0" fmla="*/ 0 w 21600"/>
                  <a:gd name="T1" fmla="*/ 0 h 23845"/>
                  <a:gd name="T2" fmla="*/ 46 w 21600"/>
                  <a:gd name="T3" fmla="*/ 51 h 23845"/>
                  <a:gd name="T4" fmla="*/ 0 w 21600"/>
                  <a:gd name="T5" fmla="*/ 46 h 23845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3845"/>
                  <a:gd name="T11" fmla="*/ 21600 w 21600"/>
                  <a:gd name="T12" fmla="*/ 23845 h 23845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3845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22349"/>
                      <a:pt x="21560" y="23099"/>
                      <a:pt x="21483" y="23845"/>
                    </a:cubicBezTo>
                  </a:path>
                  <a:path w="21600" h="23845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22349"/>
                      <a:pt x="21560" y="23099"/>
                      <a:pt x="21483" y="23845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6" name="Arc 17"/>
              <p:cNvSpPr>
                <a:spLocks/>
              </p:cNvSpPr>
              <p:nvPr/>
            </p:nvSpPr>
            <p:spPr bwMode="auto">
              <a:xfrm rot="5400000" flipH="1" flipV="1">
                <a:off x="247" y="393"/>
                <a:ext cx="51" cy="48"/>
              </a:xfrm>
              <a:custGeom>
                <a:avLst/>
                <a:gdLst>
                  <a:gd name="T0" fmla="*/ 0 w 24039"/>
                  <a:gd name="T1" fmla="*/ 0 h 22495"/>
                  <a:gd name="T2" fmla="*/ 51 w 24039"/>
                  <a:gd name="T3" fmla="*/ 48 h 22495"/>
                  <a:gd name="T4" fmla="*/ 5 w 24039"/>
                  <a:gd name="T5" fmla="*/ 46 h 22495"/>
                  <a:gd name="T6" fmla="*/ 0 60000 65536"/>
                  <a:gd name="T7" fmla="*/ 0 60000 65536"/>
                  <a:gd name="T8" fmla="*/ 0 60000 65536"/>
                  <a:gd name="T9" fmla="*/ 0 w 24039"/>
                  <a:gd name="T10" fmla="*/ 0 h 22495"/>
                  <a:gd name="T11" fmla="*/ 24039 w 24039"/>
                  <a:gd name="T12" fmla="*/ 22495 h 22495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4039" h="22495" fill="none" extrusionOk="0">
                    <a:moveTo>
                      <a:pt x="0" y="138"/>
                    </a:moveTo>
                    <a:cubicBezTo>
                      <a:pt x="809" y="46"/>
                      <a:pt x="1624" y="-1"/>
                      <a:pt x="2439" y="0"/>
                    </a:cubicBezTo>
                    <a:cubicBezTo>
                      <a:pt x="14368" y="0"/>
                      <a:pt x="24039" y="9670"/>
                      <a:pt x="24039" y="21600"/>
                    </a:cubicBezTo>
                    <a:cubicBezTo>
                      <a:pt x="24039" y="21898"/>
                      <a:pt x="24032" y="22196"/>
                      <a:pt x="24020" y="22495"/>
                    </a:cubicBezTo>
                  </a:path>
                  <a:path w="24039" h="22495" stroke="0" extrusionOk="0">
                    <a:moveTo>
                      <a:pt x="0" y="138"/>
                    </a:moveTo>
                    <a:cubicBezTo>
                      <a:pt x="809" y="46"/>
                      <a:pt x="1624" y="-1"/>
                      <a:pt x="2439" y="0"/>
                    </a:cubicBezTo>
                    <a:cubicBezTo>
                      <a:pt x="14368" y="0"/>
                      <a:pt x="24039" y="9670"/>
                      <a:pt x="24039" y="21600"/>
                    </a:cubicBezTo>
                    <a:cubicBezTo>
                      <a:pt x="24039" y="21898"/>
                      <a:pt x="24032" y="22196"/>
                      <a:pt x="24020" y="22495"/>
                    </a:cubicBezTo>
                    <a:lnTo>
                      <a:pt x="2439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77" name="Line 18"/>
              <p:cNvSpPr>
                <a:spLocks noChangeShapeType="1"/>
              </p:cNvSpPr>
              <p:nvPr/>
            </p:nvSpPr>
            <p:spPr bwMode="auto">
              <a:xfrm>
                <a:off x="249" y="436"/>
                <a:ext cx="0" cy="363"/>
              </a:xfrm>
              <a:prstGeom prst="line">
                <a:avLst/>
              </a:prstGeom>
              <a:noFill/>
              <a:ln w="38100">
                <a:solidFill>
                  <a:srgbClr val="339933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3" name="TextBox 12"/>
            <p:cNvSpPr txBox="1"/>
            <p:nvPr/>
          </p:nvSpPr>
          <p:spPr>
            <a:xfrm>
              <a:off x="2728763" y="1268760"/>
              <a:ext cx="922047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inoculation PBR</a:t>
              </a:r>
              <a:endParaRPr lang="en-US" sz="90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744987" y="1633623"/>
              <a:ext cx="8274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aeration</a:t>
              </a:r>
              <a:br>
                <a:rPr lang="en-US" sz="900" smtClean="0"/>
              </a:br>
              <a:r>
                <a:rPr lang="en-US" sz="900" smtClean="0"/>
                <a:t>when needed</a:t>
              </a:r>
              <a:endParaRPr lang="en-US" sz="90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910561" y="260648"/>
              <a:ext cx="1074333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primary treatment</a:t>
              </a:r>
              <a:endParaRPr lang="en-US" sz="90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762555" y="260648"/>
              <a:ext cx="1095172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secondary  clarifier</a:t>
              </a:r>
              <a:endParaRPr lang="en-US" sz="900"/>
            </a:p>
          </p:txBody>
        </p:sp>
        <p:cxnSp>
          <p:nvCxnSpPr>
            <p:cNvPr id="17" name="Straight Connector 16"/>
            <p:cNvCxnSpPr>
              <a:endCxn id="19" idx="0"/>
            </p:cNvCxnSpPr>
            <p:nvPr/>
          </p:nvCxnSpPr>
          <p:spPr>
            <a:xfrm>
              <a:off x="6397573" y="1229329"/>
              <a:ext cx="552" cy="677751"/>
            </a:xfrm>
            <a:prstGeom prst="line">
              <a:avLst/>
            </a:prstGeom>
            <a:ln w="38100">
              <a:solidFill>
                <a:srgbClr val="0033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>
              <a:stCxn id="19" idx="2"/>
              <a:endCxn id="20" idx="0"/>
            </p:cNvCxnSpPr>
            <p:nvPr/>
          </p:nvCxnSpPr>
          <p:spPr>
            <a:xfrm flipH="1" flipV="1">
              <a:off x="2594515" y="1988159"/>
              <a:ext cx="3725166" cy="329"/>
            </a:xfrm>
            <a:prstGeom prst="line">
              <a:avLst/>
            </a:prstGeom>
            <a:ln w="38100">
              <a:solidFill>
                <a:srgbClr val="00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Arc 18"/>
            <p:cNvSpPr/>
            <p:nvPr/>
          </p:nvSpPr>
          <p:spPr>
            <a:xfrm rot="5400000">
              <a:off x="6254790" y="1844840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rgbClr val="00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003300"/>
                  </a:solidFill>
                </a:ln>
              </a:endParaRPr>
            </a:p>
          </p:txBody>
        </p:sp>
        <p:sp>
          <p:nvSpPr>
            <p:cNvPr id="20" name="Arc 19"/>
            <p:cNvSpPr/>
            <p:nvPr/>
          </p:nvSpPr>
          <p:spPr>
            <a:xfrm rot="10800000">
              <a:off x="2512755" y="1844824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rgbClr val="00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003300"/>
                  </a:solidFill>
                </a:ln>
              </a:endParaRPr>
            </a:p>
          </p:txBody>
        </p:sp>
        <p:cxnSp>
          <p:nvCxnSpPr>
            <p:cNvPr id="21" name="Straight Connector 20"/>
            <p:cNvCxnSpPr>
              <a:stCxn id="20" idx="2"/>
              <a:endCxn id="22" idx="0"/>
            </p:cNvCxnSpPr>
            <p:nvPr/>
          </p:nvCxnSpPr>
          <p:spPr>
            <a:xfrm flipV="1">
              <a:off x="2513107" y="846464"/>
              <a:ext cx="312" cy="1063251"/>
            </a:xfrm>
            <a:prstGeom prst="line">
              <a:avLst/>
            </a:prstGeom>
            <a:ln w="38100">
              <a:solidFill>
                <a:srgbClr val="003300"/>
              </a:solidFill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Arc 21"/>
            <p:cNvSpPr/>
            <p:nvPr/>
          </p:nvSpPr>
          <p:spPr>
            <a:xfrm rot="16200000">
              <a:off x="2512754" y="764704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rgbClr val="0033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003300"/>
                  </a:solidFill>
                </a:ln>
              </a:endParaRPr>
            </a:p>
          </p:txBody>
        </p:sp>
        <p:cxnSp>
          <p:nvCxnSpPr>
            <p:cNvPr id="23" name="Straight Connector 22"/>
            <p:cNvCxnSpPr>
              <a:stCxn id="53" idx="0"/>
              <a:endCxn id="24" idx="0"/>
            </p:cNvCxnSpPr>
            <p:nvPr/>
          </p:nvCxnSpPr>
          <p:spPr>
            <a:xfrm flipH="1">
              <a:off x="1622301" y="2135655"/>
              <a:ext cx="4493162" cy="4904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Arc 23"/>
            <p:cNvSpPr/>
            <p:nvPr/>
          </p:nvSpPr>
          <p:spPr>
            <a:xfrm rot="10800000">
              <a:off x="1540541" y="1997224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/>
            <p:cNvCxnSpPr>
              <a:stCxn id="24" idx="2"/>
            </p:cNvCxnSpPr>
            <p:nvPr/>
          </p:nvCxnSpPr>
          <p:spPr>
            <a:xfrm flipH="1" flipV="1">
              <a:off x="1539585" y="1294951"/>
              <a:ext cx="1308" cy="767164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H="1">
              <a:off x="5113902" y="1320840"/>
              <a:ext cx="939321" cy="0"/>
            </a:xfrm>
            <a:prstGeom prst="line">
              <a:avLst/>
            </a:prstGeom>
            <a:ln w="38100">
              <a:solidFill>
                <a:srgbClr val="528A3E"/>
              </a:solidFill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Group 275"/>
            <p:cNvGrpSpPr/>
            <p:nvPr/>
          </p:nvGrpSpPr>
          <p:grpSpPr>
            <a:xfrm>
              <a:off x="5537075" y="620688"/>
              <a:ext cx="1512168" cy="619269"/>
              <a:chOff x="5537075" y="620688"/>
              <a:chExt cx="1512168" cy="619269"/>
            </a:xfrm>
          </p:grpSpPr>
          <p:sp>
            <p:nvSpPr>
              <p:cNvPr id="115" name="Freeform 114"/>
              <p:cNvSpPr/>
              <p:nvPr/>
            </p:nvSpPr>
            <p:spPr>
              <a:xfrm>
                <a:off x="5551477" y="762681"/>
                <a:ext cx="1497766" cy="462874"/>
              </a:xfrm>
              <a:custGeom>
                <a:avLst/>
                <a:gdLst>
                  <a:gd name="connsiteX0" fmla="*/ 1203063 w 8561294"/>
                  <a:gd name="connsiteY0" fmla="*/ 240254 h 2531633"/>
                  <a:gd name="connsiteX1" fmla="*/ 8421444 w 8561294"/>
                  <a:gd name="connsiteY1" fmla="*/ 251011 h 2531633"/>
                  <a:gd name="connsiteX2" fmla="*/ 8410687 w 8561294"/>
                  <a:gd name="connsiteY2" fmla="*/ 1692536 h 2531633"/>
                  <a:gd name="connsiteX3" fmla="*/ 8561294 w 8561294"/>
                  <a:gd name="connsiteY3" fmla="*/ 1681778 h 2531633"/>
                  <a:gd name="connsiteX4" fmla="*/ 8206291 w 8561294"/>
                  <a:gd name="connsiteY4" fmla="*/ 1681778 h 2531633"/>
                  <a:gd name="connsiteX5" fmla="*/ 5301727 w 8561294"/>
                  <a:gd name="connsiteY5" fmla="*/ 2402541 h 2531633"/>
                  <a:gd name="connsiteX6" fmla="*/ 5301727 w 8561294"/>
                  <a:gd name="connsiteY6" fmla="*/ 2531633 h 2531633"/>
                  <a:gd name="connsiteX7" fmla="*/ 4215204 w 8561294"/>
                  <a:gd name="connsiteY7" fmla="*/ 2531633 h 2531633"/>
                  <a:gd name="connsiteX8" fmla="*/ 4215204 w 8561294"/>
                  <a:gd name="connsiteY8" fmla="*/ 2402541 h 2531633"/>
                  <a:gd name="connsiteX9" fmla="*/ 1407459 w 8561294"/>
                  <a:gd name="connsiteY9" fmla="*/ 1692536 h 2531633"/>
                  <a:gd name="connsiteX10" fmla="*/ 1073971 w 8561294"/>
                  <a:gd name="connsiteY10" fmla="*/ 1692536 h 2531633"/>
                  <a:gd name="connsiteX11" fmla="*/ 1203063 w 8561294"/>
                  <a:gd name="connsiteY11" fmla="*/ 1692536 h 2531633"/>
                  <a:gd name="connsiteX12" fmla="*/ 1203063 w 8561294"/>
                  <a:gd name="connsiteY12" fmla="*/ 240254 h 2531633"/>
                  <a:gd name="connsiteX0" fmla="*/ 1203063 w 8561294"/>
                  <a:gd name="connsiteY0" fmla="*/ 240254 h 2531633"/>
                  <a:gd name="connsiteX1" fmla="*/ 8421444 w 8561294"/>
                  <a:gd name="connsiteY1" fmla="*/ 251011 h 2531633"/>
                  <a:gd name="connsiteX2" fmla="*/ 8410687 w 8561294"/>
                  <a:gd name="connsiteY2" fmla="*/ 1692536 h 2531633"/>
                  <a:gd name="connsiteX3" fmla="*/ 8561294 w 8561294"/>
                  <a:gd name="connsiteY3" fmla="*/ 1681778 h 2531633"/>
                  <a:gd name="connsiteX4" fmla="*/ 8206291 w 8561294"/>
                  <a:gd name="connsiteY4" fmla="*/ 1681778 h 2531633"/>
                  <a:gd name="connsiteX5" fmla="*/ 5301727 w 8561294"/>
                  <a:gd name="connsiteY5" fmla="*/ 2402541 h 2531633"/>
                  <a:gd name="connsiteX6" fmla="*/ 5301727 w 8561294"/>
                  <a:gd name="connsiteY6" fmla="*/ 2531633 h 2531633"/>
                  <a:gd name="connsiteX7" fmla="*/ 4215204 w 8561294"/>
                  <a:gd name="connsiteY7" fmla="*/ 2531633 h 2531633"/>
                  <a:gd name="connsiteX8" fmla="*/ 4215204 w 8561294"/>
                  <a:gd name="connsiteY8" fmla="*/ 2402541 h 2531633"/>
                  <a:gd name="connsiteX9" fmla="*/ 1407459 w 8561294"/>
                  <a:gd name="connsiteY9" fmla="*/ 1692536 h 2531633"/>
                  <a:gd name="connsiteX10" fmla="*/ 1073971 w 8561294"/>
                  <a:gd name="connsiteY10" fmla="*/ 1692536 h 2531633"/>
                  <a:gd name="connsiteX11" fmla="*/ 1203063 w 8561294"/>
                  <a:gd name="connsiteY11" fmla="*/ 1692536 h 2531633"/>
                  <a:gd name="connsiteX12" fmla="*/ 1203063 w 8561294"/>
                  <a:gd name="connsiteY12" fmla="*/ 240254 h 2531633"/>
                  <a:gd name="connsiteX0" fmla="*/ 1203063 w 8561294"/>
                  <a:gd name="connsiteY0" fmla="*/ 0 h 2291379"/>
                  <a:gd name="connsiteX1" fmla="*/ 8421444 w 8561294"/>
                  <a:gd name="connsiteY1" fmla="*/ 10757 h 2291379"/>
                  <a:gd name="connsiteX2" fmla="*/ 8410687 w 8561294"/>
                  <a:gd name="connsiteY2" fmla="*/ 1452282 h 2291379"/>
                  <a:gd name="connsiteX3" fmla="*/ 8561294 w 8561294"/>
                  <a:gd name="connsiteY3" fmla="*/ 1441524 h 2291379"/>
                  <a:gd name="connsiteX4" fmla="*/ 8206291 w 8561294"/>
                  <a:gd name="connsiteY4" fmla="*/ 1441524 h 2291379"/>
                  <a:gd name="connsiteX5" fmla="*/ 5301727 w 8561294"/>
                  <a:gd name="connsiteY5" fmla="*/ 2162287 h 2291379"/>
                  <a:gd name="connsiteX6" fmla="*/ 5301727 w 8561294"/>
                  <a:gd name="connsiteY6" fmla="*/ 2291379 h 2291379"/>
                  <a:gd name="connsiteX7" fmla="*/ 4215204 w 8561294"/>
                  <a:gd name="connsiteY7" fmla="*/ 2291379 h 2291379"/>
                  <a:gd name="connsiteX8" fmla="*/ 4215204 w 8561294"/>
                  <a:gd name="connsiteY8" fmla="*/ 2162287 h 2291379"/>
                  <a:gd name="connsiteX9" fmla="*/ 1407459 w 8561294"/>
                  <a:gd name="connsiteY9" fmla="*/ 1452282 h 2291379"/>
                  <a:gd name="connsiteX10" fmla="*/ 1073971 w 8561294"/>
                  <a:gd name="connsiteY10" fmla="*/ 1452282 h 2291379"/>
                  <a:gd name="connsiteX11" fmla="*/ 1203063 w 8561294"/>
                  <a:gd name="connsiteY11" fmla="*/ 1452282 h 2291379"/>
                  <a:gd name="connsiteX12" fmla="*/ 1203063 w 8561294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227756 w 7487323"/>
                  <a:gd name="connsiteY5" fmla="*/ 2162287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236960 w 7487323"/>
                  <a:gd name="connsiteY5" fmla="*/ 2170355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291379"/>
                  <a:gd name="connsiteX1" fmla="*/ 7347473 w 7487323"/>
                  <a:gd name="connsiteY1" fmla="*/ 10757 h 2291379"/>
                  <a:gd name="connsiteX2" fmla="*/ 7336716 w 7487323"/>
                  <a:gd name="connsiteY2" fmla="*/ 1452282 h 2291379"/>
                  <a:gd name="connsiteX3" fmla="*/ 7487323 w 7487323"/>
                  <a:gd name="connsiteY3" fmla="*/ 1441524 h 2291379"/>
                  <a:gd name="connsiteX4" fmla="*/ 7132320 w 7487323"/>
                  <a:gd name="connsiteY4" fmla="*/ 1441524 h 2291379"/>
                  <a:gd name="connsiteX5" fmla="*/ 4308968 w 7487323"/>
                  <a:gd name="connsiteY5" fmla="*/ 2170355 h 2291379"/>
                  <a:gd name="connsiteX6" fmla="*/ 4227756 w 7487323"/>
                  <a:gd name="connsiteY6" fmla="*/ 2291379 h 2291379"/>
                  <a:gd name="connsiteX7" fmla="*/ 3141233 w 7487323"/>
                  <a:gd name="connsiteY7" fmla="*/ 2291379 h 2291379"/>
                  <a:gd name="connsiteX8" fmla="*/ 3141233 w 7487323"/>
                  <a:gd name="connsiteY8" fmla="*/ 2162287 h 2291379"/>
                  <a:gd name="connsiteX9" fmla="*/ 333488 w 7487323"/>
                  <a:gd name="connsiteY9" fmla="*/ 1452282 h 2291379"/>
                  <a:gd name="connsiteX10" fmla="*/ 0 w 7487323"/>
                  <a:gd name="connsiteY10" fmla="*/ 1452282 h 2291379"/>
                  <a:gd name="connsiteX11" fmla="*/ 129092 w 7487323"/>
                  <a:gd name="connsiteY11" fmla="*/ 1452282 h 2291379"/>
                  <a:gd name="connsiteX12" fmla="*/ 129092 w 7487323"/>
                  <a:gd name="connsiteY12" fmla="*/ 0 h 2291379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41233 w 7487323"/>
                  <a:gd name="connsiteY7" fmla="*/ 2291379 h 2314371"/>
                  <a:gd name="connsiteX8" fmla="*/ 3141233 w 7487323"/>
                  <a:gd name="connsiteY8" fmla="*/ 2162287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41233 w 7487323"/>
                  <a:gd name="connsiteY8" fmla="*/ 2162287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6716 w 7487323"/>
                  <a:gd name="connsiteY2" fmla="*/ 1452282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522283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87323"/>
                  <a:gd name="connsiteY0" fmla="*/ 0 h 2314371"/>
                  <a:gd name="connsiteX1" fmla="*/ 7347473 w 7487323"/>
                  <a:gd name="connsiteY1" fmla="*/ 10757 h 2314371"/>
                  <a:gd name="connsiteX2" fmla="*/ 7333304 w 7487323"/>
                  <a:gd name="connsiteY2" fmla="*/ 1450275 h 2314371"/>
                  <a:gd name="connsiteX3" fmla="*/ 7487323 w 7487323"/>
                  <a:gd name="connsiteY3" fmla="*/ 1441524 h 2314371"/>
                  <a:gd name="connsiteX4" fmla="*/ 7132320 w 7487323"/>
                  <a:gd name="connsiteY4" fmla="*/ 1441524 h 2314371"/>
                  <a:gd name="connsiteX5" fmla="*/ 4308968 w 7487323"/>
                  <a:gd name="connsiteY5" fmla="*/ 2170355 h 2314371"/>
                  <a:gd name="connsiteX6" fmla="*/ 4308968 w 7487323"/>
                  <a:gd name="connsiteY6" fmla="*/ 2314371 h 2314371"/>
                  <a:gd name="connsiteX7" fmla="*/ 3156840 w 7487323"/>
                  <a:gd name="connsiteY7" fmla="*/ 2314371 h 2314371"/>
                  <a:gd name="connsiteX8" fmla="*/ 3156840 w 7487323"/>
                  <a:gd name="connsiteY8" fmla="*/ 2170355 h 2314371"/>
                  <a:gd name="connsiteX9" fmla="*/ 333488 w 7487323"/>
                  <a:gd name="connsiteY9" fmla="*/ 1452282 h 2314371"/>
                  <a:gd name="connsiteX10" fmla="*/ 0 w 7487323"/>
                  <a:gd name="connsiteY10" fmla="*/ 1452282 h 2314371"/>
                  <a:gd name="connsiteX11" fmla="*/ 129092 w 7487323"/>
                  <a:gd name="connsiteY11" fmla="*/ 1452282 h 2314371"/>
                  <a:gd name="connsiteX12" fmla="*/ 129092 w 7487323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32320 w 7477320"/>
                  <a:gd name="connsiteY4" fmla="*/ 1441524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33488 w 7477320"/>
                  <a:gd name="connsiteY9" fmla="*/ 1452282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17280 w 7477320"/>
                  <a:gd name="connsiteY4" fmla="*/ 1450275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33488 w 7477320"/>
                  <a:gd name="connsiteY9" fmla="*/ 1452282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29092 w 7477320"/>
                  <a:gd name="connsiteY0" fmla="*/ 0 h 2314371"/>
                  <a:gd name="connsiteX1" fmla="*/ 7347473 w 7477320"/>
                  <a:gd name="connsiteY1" fmla="*/ 10757 h 2314371"/>
                  <a:gd name="connsiteX2" fmla="*/ 7333304 w 7477320"/>
                  <a:gd name="connsiteY2" fmla="*/ 1450275 h 2314371"/>
                  <a:gd name="connsiteX3" fmla="*/ 7477320 w 7477320"/>
                  <a:gd name="connsiteY3" fmla="*/ 1450275 h 2314371"/>
                  <a:gd name="connsiteX4" fmla="*/ 7117280 w 7477320"/>
                  <a:gd name="connsiteY4" fmla="*/ 1450275 h 2314371"/>
                  <a:gd name="connsiteX5" fmla="*/ 4308968 w 7477320"/>
                  <a:gd name="connsiteY5" fmla="*/ 2170355 h 2314371"/>
                  <a:gd name="connsiteX6" fmla="*/ 4308968 w 7477320"/>
                  <a:gd name="connsiteY6" fmla="*/ 2314371 h 2314371"/>
                  <a:gd name="connsiteX7" fmla="*/ 3156840 w 7477320"/>
                  <a:gd name="connsiteY7" fmla="*/ 2314371 h 2314371"/>
                  <a:gd name="connsiteX8" fmla="*/ 3156840 w 7477320"/>
                  <a:gd name="connsiteY8" fmla="*/ 2170355 h 2314371"/>
                  <a:gd name="connsiteX9" fmla="*/ 348528 w 7477320"/>
                  <a:gd name="connsiteY9" fmla="*/ 1450275 h 2314371"/>
                  <a:gd name="connsiteX10" fmla="*/ 0 w 7477320"/>
                  <a:gd name="connsiteY10" fmla="*/ 1452282 h 2314371"/>
                  <a:gd name="connsiteX11" fmla="*/ 129092 w 7477320"/>
                  <a:gd name="connsiteY11" fmla="*/ 1452282 h 2314371"/>
                  <a:gd name="connsiteX12" fmla="*/ 129092 w 7477320"/>
                  <a:gd name="connsiteY12" fmla="*/ 0 h 2314371"/>
                  <a:gd name="connsiteX0" fmla="*/ 140604 w 7488832"/>
                  <a:gd name="connsiteY0" fmla="*/ 0 h 2314371"/>
                  <a:gd name="connsiteX1" fmla="*/ 7358985 w 7488832"/>
                  <a:gd name="connsiteY1" fmla="*/ 10757 h 2314371"/>
                  <a:gd name="connsiteX2" fmla="*/ 7344816 w 7488832"/>
                  <a:gd name="connsiteY2" fmla="*/ 1450275 h 2314371"/>
                  <a:gd name="connsiteX3" fmla="*/ 7488832 w 7488832"/>
                  <a:gd name="connsiteY3" fmla="*/ 1450275 h 2314371"/>
                  <a:gd name="connsiteX4" fmla="*/ 7128792 w 7488832"/>
                  <a:gd name="connsiteY4" fmla="*/ 1450275 h 2314371"/>
                  <a:gd name="connsiteX5" fmla="*/ 4320480 w 7488832"/>
                  <a:gd name="connsiteY5" fmla="*/ 2170355 h 2314371"/>
                  <a:gd name="connsiteX6" fmla="*/ 4320480 w 7488832"/>
                  <a:gd name="connsiteY6" fmla="*/ 2314371 h 2314371"/>
                  <a:gd name="connsiteX7" fmla="*/ 3168352 w 7488832"/>
                  <a:gd name="connsiteY7" fmla="*/ 2314371 h 2314371"/>
                  <a:gd name="connsiteX8" fmla="*/ 3168352 w 7488832"/>
                  <a:gd name="connsiteY8" fmla="*/ 2170355 h 2314371"/>
                  <a:gd name="connsiteX9" fmla="*/ 360040 w 7488832"/>
                  <a:gd name="connsiteY9" fmla="*/ 1450275 h 2314371"/>
                  <a:gd name="connsiteX10" fmla="*/ 0 w 7488832"/>
                  <a:gd name="connsiteY10" fmla="*/ 1450275 h 2314371"/>
                  <a:gd name="connsiteX11" fmla="*/ 140604 w 7488832"/>
                  <a:gd name="connsiteY11" fmla="*/ 1452282 h 2314371"/>
                  <a:gd name="connsiteX12" fmla="*/ 140604 w 7488832"/>
                  <a:gd name="connsiteY12" fmla="*/ 0 h 2314371"/>
                  <a:gd name="connsiteX0" fmla="*/ 140604 w 7488832"/>
                  <a:gd name="connsiteY0" fmla="*/ 0 h 2314371"/>
                  <a:gd name="connsiteX1" fmla="*/ 7344816 w 7488832"/>
                  <a:gd name="connsiteY1" fmla="*/ 10115 h 2314371"/>
                  <a:gd name="connsiteX2" fmla="*/ 7344816 w 7488832"/>
                  <a:gd name="connsiteY2" fmla="*/ 1450275 h 2314371"/>
                  <a:gd name="connsiteX3" fmla="*/ 7488832 w 7488832"/>
                  <a:gd name="connsiteY3" fmla="*/ 1450275 h 2314371"/>
                  <a:gd name="connsiteX4" fmla="*/ 7128792 w 7488832"/>
                  <a:gd name="connsiteY4" fmla="*/ 1450275 h 2314371"/>
                  <a:gd name="connsiteX5" fmla="*/ 4320480 w 7488832"/>
                  <a:gd name="connsiteY5" fmla="*/ 2170355 h 2314371"/>
                  <a:gd name="connsiteX6" fmla="*/ 4320480 w 7488832"/>
                  <a:gd name="connsiteY6" fmla="*/ 2314371 h 2314371"/>
                  <a:gd name="connsiteX7" fmla="*/ 3168352 w 7488832"/>
                  <a:gd name="connsiteY7" fmla="*/ 2314371 h 2314371"/>
                  <a:gd name="connsiteX8" fmla="*/ 3168352 w 7488832"/>
                  <a:gd name="connsiteY8" fmla="*/ 2170355 h 2314371"/>
                  <a:gd name="connsiteX9" fmla="*/ 360040 w 7488832"/>
                  <a:gd name="connsiteY9" fmla="*/ 1450275 h 2314371"/>
                  <a:gd name="connsiteX10" fmla="*/ 0 w 7488832"/>
                  <a:gd name="connsiteY10" fmla="*/ 1450275 h 2314371"/>
                  <a:gd name="connsiteX11" fmla="*/ 140604 w 7488832"/>
                  <a:gd name="connsiteY11" fmla="*/ 1452282 h 2314371"/>
                  <a:gd name="connsiteX12" fmla="*/ 140604 w 7488832"/>
                  <a:gd name="connsiteY12" fmla="*/ 0 h 23143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88832" h="2314371">
                    <a:moveTo>
                      <a:pt x="140604" y="0"/>
                    </a:moveTo>
                    <a:cubicBezTo>
                      <a:pt x="1342491" y="26905"/>
                      <a:pt x="4938689" y="6529"/>
                      <a:pt x="7344816" y="10115"/>
                    </a:cubicBezTo>
                    <a:cubicBezTo>
                      <a:pt x="7341230" y="490623"/>
                      <a:pt x="7348402" y="969767"/>
                      <a:pt x="7344816" y="1450275"/>
                    </a:cubicBezTo>
                    <a:lnTo>
                      <a:pt x="7488832" y="1450275"/>
                    </a:lnTo>
                    <a:lnTo>
                      <a:pt x="7128792" y="1450275"/>
                    </a:lnTo>
                    <a:lnTo>
                      <a:pt x="4320480" y="2170355"/>
                    </a:lnTo>
                    <a:lnTo>
                      <a:pt x="4320480" y="2314371"/>
                    </a:lnTo>
                    <a:lnTo>
                      <a:pt x="3168352" y="2314371"/>
                    </a:lnTo>
                    <a:lnTo>
                      <a:pt x="3168352" y="2170355"/>
                    </a:lnTo>
                    <a:lnTo>
                      <a:pt x="360040" y="1450275"/>
                    </a:lnTo>
                    <a:lnTo>
                      <a:pt x="0" y="1450275"/>
                    </a:lnTo>
                    <a:lnTo>
                      <a:pt x="140604" y="1452282"/>
                    </a:lnTo>
                    <a:cubicBezTo>
                      <a:pt x="137018" y="968188"/>
                      <a:pt x="151978" y="1451169"/>
                      <a:pt x="140604" y="0"/>
                    </a:cubicBezTo>
                    <a:close/>
                  </a:path>
                </a:pathLst>
              </a:custGeom>
              <a:gradFill>
                <a:gsLst>
                  <a:gs pos="0">
                    <a:srgbClr val="0070C0"/>
                  </a:gs>
                  <a:gs pos="100000">
                    <a:srgbClr val="827A40"/>
                  </a:gs>
                </a:gsLst>
                <a:lin ang="5400000" scaled="0"/>
              </a:gradFill>
              <a:ln w="12700" cap="rnd">
                <a:solidFill>
                  <a:srgbClr val="827A4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6" name="Rectangle 115"/>
              <p:cNvSpPr/>
              <p:nvPr/>
            </p:nvSpPr>
            <p:spPr>
              <a:xfrm>
                <a:off x="5580280" y="764704"/>
                <a:ext cx="1440160" cy="1440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117" name="Straight Connector 116"/>
              <p:cNvCxnSpPr/>
              <p:nvPr/>
            </p:nvCxnSpPr>
            <p:spPr>
              <a:xfrm>
                <a:off x="6285958" y="707098"/>
                <a:ext cx="0" cy="28803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>
              <a:xfrm>
                <a:off x="6314761" y="707098"/>
                <a:ext cx="0" cy="28803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/>
            </p:nvCxnSpPr>
            <p:spPr>
              <a:xfrm>
                <a:off x="5580280" y="807909"/>
                <a:ext cx="28803" cy="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/>
            </p:nvCxnSpPr>
            <p:spPr>
              <a:xfrm flipV="1">
                <a:off x="5609083" y="779106"/>
                <a:ext cx="0" cy="28803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21" name="Group 120"/>
              <p:cNvGrpSpPr/>
              <p:nvPr/>
            </p:nvGrpSpPr>
            <p:grpSpPr>
              <a:xfrm>
                <a:off x="5537075" y="620688"/>
                <a:ext cx="806490" cy="555146"/>
                <a:chOff x="755576" y="548680"/>
                <a:chExt cx="1008112" cy="693933"/>
              </a:xfrm>
            </p:grpSpPr>
            <p:cxnSp>
              <p:nvCxnSpPr>
                <p:cNvPr id="138" name="Straight Connector 149"/>
                <p:cNvCxnSpPr/>
                <p:nvPr/>
              </p:nvCxnSpPr>
              <p:spPr>
                <a:xfrm flipH="1" flipV="1">
                  <a:off x="1565666" y="656692"/>
                  <a:ext cx="2027" cy="585921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Straight Connector 138"/>
                <p:cNvCxnSpPr/>
                <p:nvPr/>
              </p:nvCxnSpPr>
              <p:spPr>
                <a:xfrm flipV="1">
                  <a:off x="1331640" y="656692"/>
                  <a:ext cx="0" cy="522058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Straight Connector 139"/>
                <p:cNvCxnSpPr/>
                <p:nvPr/>
              </p:nvCxnSpPr>
              <p:spPr>
                <a:xfrm flipV="1">
                  <a:off x="1097614" y="656692"/>
                  <a:ext cx="0" cy="46805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Straight Connector 140"/>
                <p:cNvCxnSpPr>
                  <a:stCxn id="127" idx="1"/>
                </p:cNvCxnSpPr>
                <p:nvPr/>
              </p:nvCxnSpPr>
              <p:spPr>
                <a:xfrm flipH="1" flipV="1">
                  <a:off x="863588" y="656693"/>
                  <a:ext cx="1694" cy="407267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Straight Connector 141"/>
                <p:cNvCxnSpPr/>
                <p:nvPr/>
              </p:nvCxnSpPr>
              <p:spPr>
                <a:xfrm>
                  <a:off x="1331640" y="656692"/>
                  <a:ext cx="234026" cy="576064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Straight Connector 142"/>
                <p:cNvCxnSpPr/>
                <p:nvPr/>
              </p:nvCxnSpPr>
              <p:spPr>
                <a:xfrm>
                  <a:off x="1097614" y="656692"/>
                  <a:ext cx="234026" cy="522058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Straight Connector 143"/>
                <p:cNvCxnSpPr/>
                <p:nvPr/>
              </p:nvCxnSpPr>
              <p:spPr>
                <a:xfrm>
                  <a:off x="863588" y="656692"/>
                  <a:ext cx="234026" cy="46805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Straight Connector 144"/>
                <p:cNvCxnSpPr/>
                <p:nvPr/>
              </p:nvCxnSpPr>
              <p:spPr>
                <a:xfrm flipH="1">
                  <a:off x="1331640" y="656692"/>
                  <a:ext cx="234026" cy="522058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Straight Connector 145"/>
                <p:cNvCxnSpPr/>
                <p:nvPr/>
              </p:nvCxnSpPr>
              <p:spPr>
                <a:xfrm flipH="1">
                  <a:off x="1097614" y="656692"/>
                  <a:ext cx="234026" cy="46805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7" name="Straight Connector 146"/>
                <p:cNvCxnSpPr>
                  <a:endCxn id="127" idx="1"/>
                </p:cNvCxnSpPr>
                <p:nvPr/>
              </p:nvCxnSpPr>
              <p:spPr>
                <a:xfrm flipH="1">
                  <a:off x="865282" y="656693"/>
                  <a:ext cx="232332" cy="407267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8" name="Straight Connector 147"/>
                <p:cNvCxnSpPr/>
                <p:nvPr/>
              </p:nvCxnSpPr>
              <p:spPr>
                <a:xfrm>
                  <a:off x="755576" y="656692"/>
                  <a:ext cx="1008112" cy="0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9" name="Straight Connector 148"/>
                <p:cNvCxnSpPr/>
                <p:nvPr/>
              </p:nvCxnSpPr>
              <p:spPr>
                <a:xfrm>
                  <a:off x="809582" y="548680"/>
                  <a:ext cx="954106" cy="0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Straight Connector 149"/>
                <p:cNvCxnSpPr/>
                <p:nvPr/>
              </p:nvCxnSpPr>
              <p:spPr>
                <a:xfrm>
                  <a:off x="80958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Straight Connector 150"/>
                <p:cNvCxnSpPr/>
                <p:nvPr/>
              </p:nvCxnSpPr>
              <p:spPr>
                <a:xfrm>
                  <a:off x="1763688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Straight Connector 151"/>
                <p:cNvCxnSpPr/>
                <p:nvPr/>
              </p:nvCxnSpPr>
              <p:spPr>
                <a:xfrm>
                  <a:off x="98960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Straight Connector 152"/>
                <p:cNvCxnSpPr/>
                <p:nvPr/>
              </p:nvCxnSpPr>
              <p:spPr>
                <a:xfrm>
                  <a:off x="116962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Straight Connector 153"/>
                <p:cNvCxnSpPr/>
                <p:nvPr/>
              </p:nvCxnSpPr>
              <p:spPr>
                <a:xfrm>
                  <a:off x="134964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Straight Connector 154"/>
                <p:cNvCxnSpPr/>
                <p:nvPr/>
              </p:nvCxnSpPr>
              <p:spPr>
                <a:xfrm>
                  <a:off x="152966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Straight Connector 155"/>
                <p:cNvCxnSpPr/>
                <p:nvPr/>
              </p:nvCxnSpPr>
              <p:spPr>
                <a:xfrm>
                  <a:off x="1709682" y="548680"/>
                  <a:ext cx="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Straight Connector 156"/>
                <p:cNvCxnSpPr/>
                <p:nvPr/>
              </p:nvCxnSpPr>
              <p:spPr>
                <a:xfrm>
                  <a:off x="1709682" y="548680"/>
                  <a:ext cx="54006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Straight Connector 157"/>
                <p:cNvCxnSpPr/>
                <p:nvPr/>
              </p:nvCxnSpPr>
              <p:spPr>
                <a:xfrm flipV="1">
                  <a:off x="1529662" y="548680"/>
                  <a:ext cx="18002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Straight Connector 158"/>
                <p:cNvCxnSpPr/>
                <p:nvPr/>
              </p:nvCxnSpPr>
              <p:spPr>
                <a:xfrm flipV="1">
                  <a:off x="1349642" y="548680"/>
                  <a:ext cx="18002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Straight Connector 159"/>
                <p:cNvCxnSpPr/>
                <p:nvPr/>
              </p:nvCxnSpPr>
              <p:spPr>
                <a:xfrm flipV="1">
                  <a:off x="1169622" y="548680"/>
                  <a:ext cx="18002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Straight Connector 160"/>
                <p:cNvCxnSpPr/>
                <p:nvPr/>
              </p:nvCxnSpPr>
              <p:spPr>
                <a:xfrm flipV="1">
                  <a:off x="989602" y="548680"/>
                  <a:ext cx="18002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Straight Connector 161"/>
                <p:cNvCxnSpPr/>
                <p:nvPr/>
              </p:nvCxnSpPr>
              <p:spPr>
                <a:xfrm flipV="1">
                  <a:off x="809582" y="548680"/>
                  <a:ext cx="180020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3" name="Straight Connector 162"/>
                <p:cNvCxnSpPr/>
                <p:nvPr/>
              </p:nvCxnSpPr>
              <p:spPr>
                <a:xfrm flipH="1">
                  <a:off x="755576" y="548680"/>
                  <a:ext cx="54006" cy="108012"/>
                </a:xfrm>
                <a:prstGeom prst="line">
                  <a:avLst/>
                </a:prstGeom>
                <a:ln w="63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2" name="Straight Connector 121"/>
              <p:cNvCxnSpPr/>
              <p:nvPr/>
            </p:nvCxnSpPr>
            <p:spPr>
              <a:xfrm>
                <a:off x="6991637" y="807909"/>
                <a:ext cx="28803" cy="0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/>
            </p:nvCxnSpPr>
            <p:spPr>
              <a:xfrm flipV="1">
                <a:off x="6991637" y="779106"/>
                <a:ext cx="0" cy="28803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>
                <a:stCxn id="115" idx="0"/>
                <a:endCxn id="115" idx="1"/>
              </p:cNvCxnSpPr>
              <p:nvPr/>
            </p:nvCxnSpPr>
            <p:spPr>
              <a:xfrm>
                <a:off x="5579597" y="762681"/>
                <a:ext cx="1440842" cy="2023"/>
              </a:xfrm>
              <a:prstGeom prst="line">
                <a:avLst/>
              </a:prstGeom>
              <a:ln w="12700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>
                <a:stCxn id="115" idx="1"/>
                <a:endCxn id="115" idx="2"/>
              </p:cNvCxnSpPr>
              <p:nvPr/>
            </p:nvCxnSpPr>
            <p:spPr>
              <a:xfrm>
                <a:off x="7020440" y="764704"/>
                <a:ext cx="0" cy="288032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/>
            </p:nvCxnSpPr>
            <p:spPr>
              <a:xfrm>
                <a:off x="5580280" y="764704"/>
                <a:ext cx="0" cy="288032"/>
              </a:xfrm>
              <a:prstGeom prst="line">
                <a:avLst/>
              </a:prstGeom>
              <a:ln w="12700" cap="rnd">
                <a:solidFill>
                  <a:srgbClr val="827A4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7" name="Rectangle 126"/>
              <p:cNvSpPr/>
              <p:nvPr/>
            </p:nvSpPr>
            <p:spPr>
              <a:xfrm rot="856215">
                <a:off x="5615895" y="1089970"/>
                <a:ext cx="579819" cy="28803"/>
              </a:xfrm>
              <a:prstGeom prst="rect">
                <a:avLst/>
              </a:prstGeom>
              <a:gradFill flip="none" rotWithShape="1">
                <a:gsLst>
                  <a:gs pos="0">
                    <a:srgbClr val="FFEFD1"/>
                  </a:gs>
                  <a:gs pos="100000">
                    <a:schemeClr val="tx1">
                      <a:lumMod val="75000"/>
                      <a:lumOff val="25000"/>
                    </a:schemeClr>
                  </a:gs>
                </a:gsLst>
                <a:lin ang="0" scaled="0"/>
                <a:tileRect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8" name="Rectangle 127"/>
              <p:cNvSpPr/>
              <p:nvPr/>
            </p:nvSpPr>
            <p:spPr>
              <a:xfrm>
                <a:off x="5623485" y="764704"/>
                <a:ext cx="576064" cy="28803"/>
              </a:xfrm>
              <a:prstGeom prst="rect">
                <a:avLst/>
              </a:prstGeom>
              <a:gradFill flip="none" rotWithShape="1">
                <a:gsLst>
                  <a:gs pos="0">
                    <a:srgbClr val="FFEFD1"/>
                  </a:gs>
                  <a:gs pos="100000">
                    <a:schemeClr val="tx1">
                      <a:lumMod val="75000"/>
                      <a:lumOff val="25000"/>
                    </a:schemeClr>
                  </a:gs>
                </a:gsLst>
                <a:lin ang="0" scaled="0"/>
                <a:tileRect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9" name="Rectangle 128"/>
              <p:cNvSpPr/>
              <p:nvPr/>
            </p:nvSpPr>
            <p:spPr>
              <a:xfrm>
                <a:off x="6285958" y="851114"/>
                <a:ext cx="28803" cy="388843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30" name="Group 183"/>
              <p:cNvGrpSpPr/>
              <p:nvPr/>
            </p:nvGrpSpPr>
            <p:grpSpPr>
              <a:xfrm>
                <a:off x="6257155" y="735901"/>
                <a:ext cx="86410" cy="504056"/>
                <a:chOff x="4355976" y="1124744"/>
                <a:chExt cx="432048" cy="2520280"/>
              </a:xfrm>
            </p:grpSpPr>
            <p:cxnSp>
              <p:nvCxnSpPr>
                <p:cNvPr id="131" name="Straight Connector 58"/>
                <p:cNvCxnSpPr/>
                <p:nvPr/>
              </p:nvCxnSpPr>
              <p:spPr>
                <a:xfrm flipV="1">
                  <a:off x="4499992" y="1844824"/>
                  <a:ext cx="0" cy="180020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Straight Connector 131"/>
                <p:cNvCxnSpPr/>
                <p:nvPr/>
              </p:nvCxnSpPr>
              <p:spPr>
                <a:xfrm flipV="1">
                  <a:off x="4644008" y="1844824"/>
                  <a:ext cx="0" cy="180020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Straight Connector 132"/>
                <p:cNvCxnSpPr/>
                <p:nvPr/>
              </p:nvCxnSpPr>
              <p:spPr>
                <a:xfrm flipH="1">
                  <a:off x="4355976" y="2060848"/>
                  <a:ext cx="144016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Straight Connector 133"/>
                <p:cNvCxnSpPr/>
                <p:nvPr/>
              </p:nvCxnSpPr>
              <p:spPr>
                <a:xfrm>
                  <a:off x="4355976" y="1124744"/>
                  <a:ext cx="0" cy="936104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Straight Connector 134"/>
                <p:cNvCxnSpPr/>
                <p:nvPr/>
              </p:nvCxnSpPr>
              <p:spPr>
                <a:xfrm>
                  <a:off x="4788024" y="1124744"/>
                  <a:ext cx="0" cy="936104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Straight Connector 135"/>
                <p:cNvCxnSpPr/>
                <p:nvPr/>
              </p:nvCxnSpPr>
              <p:spPr>
                <a:xfrm flipH="1">
                  <a:off x="4644008" y="2060848"/>
                  <a:ext cx="144016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7" name="Straight Connector 136"/>
                <p:cNvCxnSpPr/>
                <p:nvPr/>
              </p:nvCxnSpPr>
              <p:spPr>
                <a:xfrm flipH="1">
                  <a:off x="4355976" y="1124744"/>
                  <a:ext cx="432048" cy="0"/>
                </a:xfrm>
                <a:prstGeom prst="line">
                  <a:avLst/>
                </a:prstGeom>
                <a:ln w="9525" cap="rnd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8" name="Arc 27"/>
            <p:cNvSpPr/>
            <p:nvPr/>
          </p:nvSpPr>
          <p:spPr>
            <a:xfrm rot="5400000">
              <a:off x="6155823" y="1177192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rgbClr val="528A3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ight Arrow 28"/>
            <p:cNvSpPr/>
            <p:nvPr/>
          </p:nvSpPr>
          <p:spPr>
            <a:xfrm>
              <a:off x="6784615" y="2396500"/>
              <a:ext cx="955738" cy="216024"/>
            </a:xfrm>
            <a:prstGeom prst="rightArrow">
              <a:avLst/>
            </a:prstGeom>
            <a:solidFill>
              <a:srgbClr val="FFFF00"/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7092280" y="2259627"/>
              <a:ext cx="487634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biogas</a:t>
              </a:r>
              <a:endParaRPr lang="en-US" sz="900"/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8076140" y="599170"/>
              <a:ext cx="744114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clean water</a:t>
              </a:r>
              <a:endParaRPr lang="en-US" sz="900"/>
            </a:p>
          </p:txBody>
        </p:sp>
        <p:cxnSp>
          <p:nvCxnSpPr>
            <p:cNvPr id="32" name="Straight Connector 332"/>
            <p:cNvCxnSpPr>
              <a:stCxn id="49" idx="3"/>
              <a:endCxn id="46" idx="6"/>
            </p:cNvCxnSpPr>
            <p:nvPr/>
          </p:nvCxnSpPr>
          <p:spPr>
            <a:xfrm rot="5400000">
              <a:off x="6646556" y="1651128"/>
              <a:ext cx="226226" cy="2393415"/>
            </a:xfrm>
            <a:prstGeom prst="bentConnector2">
              <a:avLst/>
            </a:prstGeom>
            <a:ln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32"/>
            <p:cNvCxnSpPr>
              <a:stCxn id="35" idx="0"/>
            </p:cNvCxnSpPr>
            <p:nvPr/>
          </p:nvCxnSpPr>
          <p:spPr>
            <a:xfrm flipV="1">
              <a:off x="3772107" y="1088740"/>
              <a:ext cx="772" cy="1836204"/>
            </a:xfrm>
            <a:prstGeom prst="straightConnector1">
              <a:avLst/>
            </a:prstGeom>
            <a:ln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41"/>
            <p:cNvCxnSpPr>
              <a:endCxn id="35" idx="2"/>
            </p:cNvCxnSpPr>
            <p:nvPr/>
          </p:nvCxnSpPr>
          <p:spPr>
            <a:xfrm rot="16200000" flipH="1">
              <a:off x="2746379" y="1971224"/>
              <a:ext cx="1188132" cy="791316"/>
            </a:xfrm>
            <a:prstGeom prst="bentConnector2">
              <a:avLst/>
            </a:prstGeom>
            <a:ln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3736103" y="2924944"/>
              <a:ext cx="72008" cy="72008"/>
            </a:xfrm>
            <a:prstGeom prst="ellipse">
              <a:avLst/>
            </a:prstGeom>
            <a:ln w="63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" name="Straight Connector 35"/>
            <p:cNvCxnSpPr>
              <a:stCxn id="196" idx="2"/>
              <a:endCxn id="37" idx="6"/>
            </p:cNvCxnSpPr>
            <p:nvPr/>
          </p:nvCxnSpPr>
          <p:spPr>
            <a:xfrm flipH="1">
              <a:off x="5321051" y="2564147"/>
              <a:ext cx="581464" cy="757"/>
            </a:xfrm>
            <a:prstGeom prst="line">
              <a:avLst/>
            </a:prstGeom>
            <a:ln w="38100">
              <a:solidFill>
                <a:srgbClr val="827A40">
                  <a:alpha val="70000"/>
                </a:srgb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Flowchart: Summing Junction 36"/>
            <p:cNvSpPr/>
            <p:nvPr/>
          </p:nvSpPr>
          <p:spPr>
            <a:xfrm>
              <a:off x="5033019" y="2420888"/>
              <a:ext cx="288032" cy="288032"/>
            </a:xfrm>
            <a:prstGeom prst="flowChartSummingJunct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8" name="Straight Connector 365"/>
            <p:cNvCxnSpPr/>
            <p:nvPr/>
          </p:nvCxnSpPr>
          <p:spPr>
            <a:xfrm rot="16200000" flipH="1">
              <a:off x="6699726" y="1186228"/>
              <a:ext cx="576064" cy="3621447"/>
            </a:xfrm>
            <a:prstGeom prst="bentConnector2">
              <a:avLst/>
            </a:prstGeom>
            <a:ln w="38100">
              <a:solidFill>
                <a:srgbClr val="827A40">
                  <a:alpha val="70000"/>
                </a:srgb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Box 38"/>
            <p:cNvSpPr txBox="1"/>
            <p:nvPr/>
          </p:nvSpPr>
          <p:spPr>
            <a:xfrm>
              <a:off x="8239646" y="3068960"/>
              <a:ext cx="580608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fertilizer</a:t>
              </a:r>
              <a:endParaRPr lang="en-US" sz="900"/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7596336" y="2902694"/>
              <a:ext cx="360996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CO</a:t>
              </a:r>
              <a:r>
                <a:rPr lang="en-US" sz="900" baseline="-25000" smtClean="0"/>
                <a:t>2</a:t>
              </a:r>
              <a:endParaRPr lang="en-US" sz="900" baseline="-25000"/>
            </a:p>
          </p:txBody>
        </p:sp>
        <p:cxnSp>
          <p:nvCxnSpPr>
            <p:cNvPr id="41" name="Straight Connector 371"/>
            <p:cNvCxnSpPr>
              <a:stCxn id="37" idx="2"/>
              <a:endCxn id="174" idx="1"/>
            </p:cNvCxnSpPr>
            <p:nvPr/>
          </p:nvCxnSpPr>
          <p:spPr>
            <a:xfrm rot="10800000">
              <a:off x="3485227" y="1774608"/>
              <a:ext cx="1547793" cy="790296"/>
            </a:xfrm>
            <a:prstGeom prst="bentConnector2">
              <a:avLst/>
            </a:prstGeom>
            <a:ln w="38100">
              <a:solidFill>
                <a:srgbClr val="827A40">
                  <a:alpha val="70000"/>
                </a:srgb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/>
            <p:cNvSpPr txBox="1"/>
            <p:nvPr/>
          </p:nvSpPr>
          <p:spPr>
            <a:xfrm>
              <a:off x="3992209" y="2366694"/>
              <a:ext cx="614271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nutrients</a:t>
              </a:r>
              <a:endParaRPr lang="en-US" sz="900" baseline="-25000"/>
            </a:p>
          </p:txBody>
        </p:sp>
        <p:cxnSp>
          <p:nvCxnSpPr>
            <p:cNvPr id="43" name="Straight Connector 42"/>
            <p:cNvCxnSpPr>
              <a:stCxn id="54" idx="2"/>
              <a:endCxn id="44" idx="0"/>
            </p:cNvCxnSpPr>
            <p:nvPr/>
          </p:nvCxnSpPr>
          <p:spPr>
            <a:xfrm flipH="1" flipV="1">
              <a:off x="6479333" y="1500089"/>
              <a:ext cx="774159" cy="2397"/>
            </a:xfrm>
            <a:prstGeom prst="line">
              <a:avLst/>
            </a:prstGeom>
            <a:ln w="38100">
              <a:solidFill>
                <a:srgbClr val="003300"/>
              </a:solidFill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Arc 43"/>
            <p:cNvSpPr/>
            <p:nvPr/>
          </p:nvSpPr>
          <p:spPr>
            <a:xfrm rot="10800000">
              <a:off x="6397573" y="1356754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rgbClr val="00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003300"/>
                  </a:solidFill>
                </a:ln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8071331" y="1281746"/>
              <a:ext cx="748923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dirty="0" err="1" smtClean="0"/>
                <a:t>bioproducts</a:t>
              </a:r>
              <a:endParaRPr lang="en-US" sz="900" dirty="0"/>
            </a:p>
          </p:txBody>
        </p:sp>
        <p:sp>
          <p:nvSpPr>
            <p:cNvPr id="46" name="Oval 45"/>
            <p:cNvSpPr/>
            <p:nvPr/>
          </p:nvSpPr>
          <p:spPr>
            <a:xfrm>
              <a:off x="5490953" y="2924944"/>
              <a:ext cx="72008" cy="72008"/>
            </a:xfrm>
            <a:prstGeom prst="ellipse">
              <a:avLst/>
            </a:prstGeom>
            <a:ln w="63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7" name="Straight Connector 332"/>
            <p:cNvCxnSpPr>
              <a:stCxn id="46" idx="2"/>
              <a:endCxn id="35" idx="6"/>
            </p:cNvCxnSpPr>
            <p:nvPr/>
          </p:nvCxnSpPr>
          <p:spPr>
            <a:xfrm flipH="1">
              <a:off x="3808111" y="2960948"/>
              <a:ext cx="1682842" cy="0"/>
            </a:xfrm>
            <a:prstGeom prst="straightConnector1">
              <a:avLst/>
            </a:prstGeom>
            <a:ln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332"/>
            <p:cNvCxnSpPr>
              <a:stCxn id="46" idx="0"/>
            </p:cNvCxnSpPr>
            <p:nvPr/>
          </p:nvCxnSpPr>
          <p:spPr>
            <a:xfrm flipV="1">
              <a:off x="5526957" y="1700776"/>
              <a:ext cx="0" cy="1224168"/>
            </a:xfrm>
            <a:prstGeom prst="straightConnector1">
              <a:avLst/>
            </a:prstGeom>
            <a:ln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Flowchart: Manual Operation 48"/>
            <p:cNvSpPr/>
            <p:nvPr/>
          </p:nvSpPr>
          <p:spPr>
            <a:xfrm rot="5400000">
              <a:off x="7704348" y="2317076"/>
              <a:ext cx="504056" cy="432048"/>
            </a:xfrm>
            <a:prstGeom prst="flowChartManualOperat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0" tIns="0" rIns="0" bIns="0" rtlCol="0" anchor="ctr"/>
            <a:lstStyle/>
            <a:p>
              <a:pPr algn="ctr"/>
              <a:r>
                <a:rPr lang="en-US" sz="900" smtClean="0"/>
                <a:t>gas motor</a:t>
              </a:r>
              <a:endParaRPr lang="en-US" sz="900"/>
            </a:p>
          </p:txBody>
        </p:sp>
        <p:sp>
          <p:nvSpPr>
            <p:cNvPr id="50" name="Right Arrow 49"/>
            <p:cNvSpPr/>
            <p:nvPr/>
          </p:nvSpPr>
          <p:spPr>
            <a:xfrm>
              <a:off x="8179381" y="2434972"/>
              <a:ext cx="619101" cy="216024"/>
            </a:xfrm>
            <a:prstGeom prst="rightArrow">
              <a:avLst/>
            </a:prstGeom>
            <a:solidFill>
              <a:srgbClr val="FFC000"/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8209189" y="2161566"/>
              <a:ext cx="6110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US" sz="900" smtClean="0"/>
                <a:t>electrical</a:t>
              </a:r>
            </a:p>
            <a:p>
              <a:pPr algn="r"/>
              <a:r>
                <a:rPr lang="en-US" sz="900" smtClean="0"/>
                <a:t>power</a:t>
              </a:r>
              <a:endParaRPr lang="en-US" sz="90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369825" y="2942756"/>
              <a:ext cx="360996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smtClean="0"/>
                <a:t>CO</a:t>
              </a:r>
              <a:r>
                <a:rPr lang="en-US" sz="900" baseline="-25000" smtClean="0"/>
                <a:t>2</a:t>
              </a:r>
              <a:endParaRPr lang="en-US" sz="900" baseline="-25000"/>
            </a:p>
          </p:txBody>
        </p:sp>
        <p:sp>
          <p:nvSpPr>
            <p:cNvPr id="53" name="Arc 52"/>
            <p:cNvSpPr/>
            <p:nvPr/>
          </p:nvSpPr>
          <p:spPr>
            <a:xfrm>
              <a:off x="6053223" y="2134990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lowchart: Or 53"/>
            <p:cNvSpPr/>
            <p:nvPr/>
          </p:nvSpPr>
          <p:spPr>
            <a:xfrm>
              <a:off x="7253492" y="1221858"/>
              <a:ext cx="594641" cy="561256"/>
            </a:xfrm>
            <a:prstGeom prst="flowChar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US" sz="900" smtClean="0"/>
                <a:t>bio-refinery</a:t>
              </a:r>
              <a:endParaRPr lang="en-US" sz="900"/>
            </a:p>
          </p:txBody>
        </p:sp>
        <p:cxnSp>
          <p:nvCxnSpPr>
            <p:cNvPr id="55" name="Straight Connector 54"/>
            <p:cNvCxnSpPr>
              <a:endCxn id="54" idx="6"/>
            </p:cNvCxnSpPr>
            <p:nvPr/>
          </p:nvCxnSpPr>
          <p:spPr>
            <a:xfrm flipH="1" flipV="1">
              <a:off x="7848133" y="1502486"/>
              <a:ext cx="950349" cy="0"/>
            </a:xfrm>
            <a:prstGeom prst="line">
              <a:avLst/>
            </a:prstGeom>
            <a:ln w="38100">
              <a:solidFill>
                <a:schemeClr val="accent5">
                  <a:lumMod val="75000"/>
                  <a:alpha val="70000"/>
                </a:schemeClr>
              </a:solidFill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Arc 55"/>
            <p:cNvSpPr/>
            <p:nvPr/>
          </p:nvSpPr>
          <p:spPr>
            <a:xfrm rot="5400000">
              <a:off x="7403389" y="1991630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Arc 56"/>
            <p:cNvSpPr/>
            <p:nvPr/>
          </p:nvSpPr>
          <p:spPr>
            <a:xfrm rot="16200000">
              <a:off x="6564413" y="2134990"/>
              <a:ext cx="144000" cy="144000"/>
            </a:xfrm>
            <a:prstGeom prst="arc">
              <a:avLst>
                <a:gd name="adj1" fmla="val 15732563"/>
                <a:gd name="adj2" fmla="val 339988"/>
              </a:avLst>
            </a:prstGeom>
            <a:ln w="38100">
              <a:solidFill>
                <a:schemeClr val="accent6">
                  <a:lumMod val="5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8" name="Straight Connector 57"/>
            <p:cNvCxnSpPr>
              <a:stCxn id="53" idx="2"/>
            </p:cNvCxnSpPr>
            <p:nvPr/>
          </p:nvCxnSpPr>
          <p:spPr>
            <a:xfrm>
              <a:off x="6196871" y="2214099"/>
              <a:ext cx="2678" cy="13478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6562451" y="2220639"/>
              <a:ext cx="2678" cy="13478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  <a:headEnd type="none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>
              <a:stCxn id="56" idx="2"/>
              <a:endCxn id="57" idx="2"/>
            </p:cNvCxnSpPr>
            <p:nvPr/>
          </p:nvCxnSpPr>
          <p:spPr>
            <a:xfrm flipH="1">
              <a:off x="6643522" y="2135278"/>
              <a:ext cx="824758" cy="64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>
              <a:stCxn id="54" idx="4"/>
              <a:endCxn id="56" idx="0"/>
            </p:cNvCxnSpPr>
            <p:nvPr/>
          </p:nvCxnSpPr>
          <p:spPr>
            <a:xfrm flipH="1">
              <a:off x="7546724" y="1783114"/>
              <a:ext cx="4089" cy="270756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>
              <a:stCxn id="28" idx="2"/>
            </p:cNvCxnSpPr>
            <p:nvPr/>
          </p:nvCxnSpPr>
          <p:spPr>
            <a:xfrm flipH="1">
              <a:off x="5321051" y="1320840"/>
              <a:ext cx="899663" cy="0"/>
            </a:xfrm>
            <a:prstGeom prst="line">
              <a:avLst/>
            </a:prstGeom>
            <a:ln w="38100">
              <a:solidFill>
                <a:srgbClr val="528A3E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>
              <a:endCxn id="22" idx="0"/>
            </p:cNvCxnSpPr>
            <p:nvPr/>
          </p:nvCxnSpPr>
          <p:spPr>
            <a:xfrm flipV="1">
              <a:off x="2512754" y="846464"/>
              <a:ext cx="665" cy="1060616"/>
            </a:xfrm>
            <a:prstGeom prst="line">
              <a:avLst/>
            </a:prstGeom>
            <a:ln w="38100">
              <a:solidFill>
                <a:srgbClr val="0033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4" name="Group 282"/>
            <p:cNvGrpSpPr/>
            <p:nvPr/>
          </p:nvGrpSpPr>
          <p:grpSpPr>
            <a:xfrm>
              <a:off x="2800771" y="548680"/>
              <a:ext cx="2870186" cy="1152128"/>
              <a:chOff x="2800771" y="548680"/>
              <a:chExt cx="2870186" cy="1152128"/>
            </a:xfrm>
          </p:grpSpPr>
          <p:grpSp>
            <p:nvGrpSpPr>
              <p:cNvPr id="67" name="Group 4"/>
              <p:cNvGrpSpPr/>
              <p:nvPr/>
            </p:nvGrpSpPr>
            <p:grpSpPr>
              <a:xfrm>
                <a:off x="5382957" y="1412776"/>
                <a:ext cx="288000" cy="288000"/>
                <a:chOff x="6516216" y="1484784"/>
                <a:chExt cx="288000" cy="288000"/>
              </a:xfrm>
            </p:grpSpPr>
            <p:sp>
              <p:nvSpPr>
                <p:cNvPr id="113" name="Flowchart: Sequential Access Storage 5"/>
                <p:cNvSpPr/>
                <p:nvPr/>
              </p:nvSpPr>
              <p:spPr>
                <a:xfrm flipH="1">
                  <a:off x="6516216" y="1484784"/>
                  <a:ext cx="288000" cy="288000"/>
                </a:xfrm>
                <a:prstGeom prst="flowChartMagneticTape">
                  <a:avLst/>
                </a:prstGeom>
                <a:solidFill>
                  <a:schemeClr val="tx2">
                    <a:lumMod val="40000"/>
                    <a:lumOff val="60000"/>
                  </a:schemeClr>
                </a:solidFill>
                <a:ln w="9525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6-Point Star 6"/>
                <p:cNvSpPr/>
                <p:nvPr/>
              </p:nvSpPr>
              <p:spPr>
                <a:xfrm>
                  <a:off x="6552216" y="1520784"/>
                  <a:ext cx="216000" cy="216000"/>
                </a:xfrm>
                <a:prstGeom prst="star6">
                  <a:avLst>
                    <a:gd name="adj" fmla="val 12818"/>
                    <a:gd name="hf" fmla="val 115470"/>
                  </a:avLst>
                </a:prstGeom>
                <a:solidFill>
                  <a:srgbClr val="C00000"/>
                </a:solidFill>
                <a:ln w="9525"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68" name="Rounded Rectangle 65"/>
              <p:cNvSpPr/>
              <p:nvPr/>
            </p:nvSpPr>
            <p:spPr>
              <a:xfrm>
                <a:off x="2872779" y="692696"/>
                <a:ext cx="1800200" cy="396044"/>
              </a:xfrm>
              <a:prstGeom prst="roundRect">
                <a:avLst/>
              </a:prstGeom>
              <a:solidFill>
                <a:srgbClr val="00B050"/>
              </a:solidFill>
              <a:ln w="12700">
                <a:solidFill>
                  <a:srgbClr val="827A4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800" smtClean="0">
                    <a:latin typeface="Aller" pitchFamily="2" charset="-18"/>
                  </a:rPr>
                  <a:t>light part </a:t>
                </a:r>
              </a:p>
              <a:p>
                <a:pPr algn="ctr"/>
                <a:r>
                  <a:rPr lang="en-US" sz="800" smtClean="0">
                    <a:latin typeface="Aller" pitchFamily="2" charset="-18"/>
                  </a:rPr>
                  <a:t>algae-bacterial treatment</a:t>
                </a:r>
                <a:endParaRPr lang="en-US" sz="800">
                  <a:latin typeface="Aller" pitchFamily="2" charset="-18"/>
                </a:endParaRPr>
              </a:p>
            </p:txBody>
          </p:sp>
          <p:sp>
            <p:nvSpPr>
              <p:cNvPr id="69" name="Rounded Rectangle 68"/>
              <p:cNvSpPr/>
              <p:nvPr/>
            </p:nvSpPr>
            <p:spPr>
              <a:xfrm>
                <a:off x="4672979" y="692696"/>
                <a:ext cx="440922" cy="846094"/>
              </a:xfrm>
              <a:prstGeom prst="roundRect">
                <a:avLst/>
              </a:prstGeom>
              <a:ln w="12700">
                <a:solidFill>
                  <a:srgbClr val="A9A0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800" smtClean="0">
                    <a:latin typeface="Aller" pitchFamily="2" charset="-18"/>
                  </a:rPr>
                  <a:t>dark part</a:t>
                </a:r>
                <a:endParaRPr lang="en-US" sz="800">
                  <a:latin typeface="Aller" pitchFamily="2" charset="-18"/>
                </a:endParaRPr>
              </a:p>
            </p:txBody>
          </p:sp>
          <p:grpSp>
            <p:nvGrpSpPr>
              <p:cNvPr id="70" name="Group 70"/>
              <p:cNvGrpSpPr/>
              <p:nvPr/>
            </p:nvGrpSpPr>
            <p:grpSpPr>
              <a:xfrm>
                <a:off x="4889003" y="1664804"/>
                <a:ext cx="504000" cy="36004"/>
                <a:chOff x="3635896" y="3789040"/>
                <a:chExt cx="720080" cy="144016"/>
              </a:xfrm>
              <a:solidFill>
                <a:schemeClr val="tx2">
                  <a:lumMod val="40000"/>
                  <a:lumOff val="60000"/>
                </a:schemeClr>
              </a:solidFill>
            </p:grpSpPr>
            <p:sp>
              <p:nvSpPr>
                <p:cNvPr id="109" name="Rectangle 71"/>
                <p:cNvSpPr/>
                <p:nvPr/>
              </p:nvSpPr>
              <p:spPr>
                <a:xfrm>
                  <a:off x="3635896" y="3789040"/>
                  <a:ext cx="720080" cy="144016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110" name="Group 53"/>
                <p:cNvGrpSpPr/>
                <p:nvPr/>
              </p:nvGrpSpPr>
              <p:grpSpPr>
                <a:xfrm>
                  <a:off x="3635896" y="3789040"/>
                  <a:ext cx="720080" cy="144016"/>
                  <a:chOff x="3131840" y="4077072"/>
                  <a:chExt cx="720080" cy="72008"/>
                </a:xfrm>
                <a:grpFill/>
              </p:grpSpPr>
              <p:cxnSp>
                <p:nvCxnSpPr>
                  <p:cNvPr id="111" name="Straight Connector 73"/>
                  <p:cNvCxnSpPr/>
                  <p:nvPr/>
                </p:nvCxnSpPr>
                <p:spPr>
                  <a:xfrm>
                    <a:off x="3131840" y="4077072"/>
                    <a:ext cx="720080" cy="0"/>
                  </a:xfrm>
                  <a:prstGeom prst="line">
                    <a:avLst/>
                  </a:prstGeom>
                  <a:grpFill/>
                  <a:ln>
                    <a:solidFill>
                      <a:schemeClr val="tx1">
                        <a:lumMod val="85000"/>
                        <a:lumOff val="1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2" name="Straight Connector 111"/>
                  <p:cNvCxnSpPr/>
                  <p:nvPr/>
                </p:nvCxnSpPr>
                <p:spPr>
                  <a:xfrm>
                    <a:off x="3131840" y="4149080"/>
                    <a:ext cx="720080" cy="0"/>
                  </a:xfrm>
                  <a:prstGeom prst="line">
                    <a:avLst/>
                  </a:prstGeom>
                  <a:grpFill/>
                  <a:ln>
                    <a:solidFill>
                      <a:schemeClr val="tx1">
                        <a:lumMod val="85000"/>
                        <a:lumOff val="1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71" name="Group 75"/>
              <p:cNvGrpSpPr/>
              <p:nvPr/>
            </p:nvGrpSpPr>
            <p:grpSpPr>
              <a:xfrm>
                <a:off x="4961011" y="1556792"/>
                <a:ext cx="144016" cy="144016"/>
                <a:chOff x="4716016" y="1772816"/>
                <a:chExt cx="144016" cy="144016"/>
              </a:xfrm>
            </p:grpSpPr>
            <p:sp>
              <p:nvSpPr>
                <p:cNvPr id="107" name="Arc 106"/>
                <p:cNvSpPr/>
                <p:nvPr/>
              </p:nvSpPr>
              <p:spPr>
                <a:xfrm rot="10800000">
                  <a:off x="4716016" y="1772816"/>
                  <a:ext cx="144016" cy="144016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tx2">
                    <a:lumMod val="40000"/>
                    <a:lumOff val="60000"/>
                  </a:schemeClr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Arc 107"/>
                <p:cNvSpPr/>
                <p:nvPr/>
              </p:nvSpPr>
              <p:spPr>
                <a:xfrm rot="10800000">
                  <a:off x="4752020" y="1808820"/>
                  <a:ext cx="72008" cy="72008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bg1"/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2" name="Group 78"/>
              <p:cNvGrpSpPr/>
              <p:nvPr/>
            </p:nvGrpSpPr>
            <p:grpSpPr>
              <a:xfrm>
                <a:off x="4816995" y="1556792"/>
                <a:ext cx="144016" cy="144016"/>
                <a:chOff x="4716016" y="1772816"/>
                <a:chExt cx="144016" cy="144016"/>
              </a:xfrm>
            </p:grpSpPr>
            <p:sp>
              <p:nvSpPr>
                <p:cNvPr id="105" name="Arc 104"/>
                <p:cNvSpPr/>
                <p:nvPr/>
              </p:nvSpPr>
              <p:spPr>
                <a:xfrm rot="10800000">
                  <a:off x="4716016" y="1772816"/>
                  <a:ext cx="144016" cy="144016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tx2">
                    <a:lumMod val="40000"/>
                    <a:lumOff val="60000"/>
                  </a:schemeClr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6" name="Arc 105"/>
                <p:cNvSpPr/>
                <p:nvPr/>
              </p:nvSpPr>
              <p:spPr>
                <a:xfrm rot="10800000">
                  <a:off x="4752020" y="1808820"/>
                  <a:ext cx="72008" cy="72008"/>
                </a:xfrm>
                <a:prstGeom prst="arc">
                  <a:avLst>
                    <a:gd name="adj1" fmla="val 16071353"/>
                    <a:gd name="adj2" fmla="val 0"/>
                  </a:avLst>
                </a:prstGeom>
                <a:solidFill>
                  <a:schemeClr val="bg1"/>
                </a:solidFill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81"/>
              <p:cNvGrpSpPr/>
              <p:nvPr/>
            </p:nvGrpSpPr>
            <p:grpSpPr>
              <a:xfrm>
                <a:off x="4799181" y="1412776"/>
                <a:ext cx="72008" cy="216008"/>
                <a:chOff x="5436096" y="1412776"/>
                <a:chExt cx="72008" cy="216008"/>
              </a:xfrm>
            </p:grpSpPr>
            <p:sp>
              <p:nvSpPr>
                <p:cNvPr id="99" name="Sun 98"/>
                <p:cNvSpPr/>
                <p:nvPr/>
              </p:nvSpPr>
              <p:spPr>
                <a:xfrm>
                  <a:off x="5436096" y="1412776"/>
                  <a:ext cx="72008" cy="72008"/>
                </a:xfrm>
                <a:prstGeom prst="sun">
                  <a:avLst/>
                </a:prstGeom>
                <a:solidFill>
                  <a:srgbClr val="00B0F0"/>
                </a:solidFill>
                <a:ln w="0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100" name="Group 110"/>
                <p:cNvGrpSpPr/>
                <p:nvPr/>
              </p:nvGrpSpPr>
              <p:grpSpPr>
                <a:xfrm rot="5400000">
                  <a:off x="5400100" y="1538782"/>
                  <a:ext cx="144000" cy="36004"/>
                  <a:chOff x="3635896" y="3789040"/>
                  <a:chExt cx="720080" cy="144016"/>
                </a:xfrm>
                <a:solidFill>
                  <a:schemeClr val="tx2">
                    <a:lumMod val="40000"/>
                    <a:lumOff val="60000"/>
                  </a:schemeClr>
                </a:solidFill>
              </p:grpSpPr>
              <p:sp>
                <p:nvSpPr>
                  <p:cNvPr id="101" name="Rectangle 100"/>
                  <p:cNvSpPr/>
                  <p:nvPr/>
                </p:nvSpPr>
                <p:spPr>
                  <a:xfrm>
                    <a:off x="3635896" y="3789040"/>
                    <a:ext cx="720080" cy="144016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grpSp>
                <p:nvGrpSpPr>
                  <p:cNvPr id="102" name="Group 53"/>
                  <p:cNvGrpSpPr/>
                  <p:nvPr/>
                </p:nvGrpSpPr>
                <p:grpSpPr>
                  <a:xfrm>
                    <a:off x="3635896" y="3789040"/>
                    <a:ext cx="720080" cy="144016"/>
                    <a:chOff x="3131840" y="4077072"/>
                    <a:chExt cx="720080" cy="72008"/>
                  </a:xfrm>
                  <a:grpFill/>
                </p:grpSpPr>
                <p:cxnSp>
                  <p:nvCxnSpPr>
                    <p:cNvPr id="103" name="Straight Connector 102"/>
                    <p:cNvCxnSpPr/>
                    <p:nvPr/>
                  </p:nvCxnSpPr>
                  <p:spPr>
                    <a:xfrm>
                      <a:off x="3131840" y="4077072"/>
                      <a:ext cx="720080" cy="0"/>
                    </a:xfrm>
                    <a:prstGeom prst="line">
                      <a:avLst/>
                    </a:prstGeom>
                    <a:grpFill/>
                    <a:ln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04" name="Straight Connector 103"/>
                    <p:cNvCxnSpPr/>
                    <p:nvPr/>
                  </p:nvCxnSpPr>
                  <p:spPr>
                    <a:xfrm>
                      <a:off x="3131840" y="4149080"/>
                      <a:ext cx="720080" cy="0"/>
                    </a:xfrm>
                    <a:prstGeom prst="line">
                      <a:avLst/>
                    </a:prstGeom>
                    <a:grpFill/>
                    <a:ln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grpSp>
            <p:nvGrpSpPr>
              <p:cNvPr id="74" name="Group 88"/>
              <p:cNvGrpSpPr/>
              <p:nvPr/>
            </p:nvGrpSpPr>
            <p:grpSpPr>
              <a:xfrm>
                <a:off x="4943197" y="1412776"/>
                <a:ext cx="72008" cy="216008"/>
                <a:chOff x="5436096" y="1412776"/>
                <a:chExt cx="72008" cy="216008"/>
              </a:xfrm>
            </p:grpSpPr>
            <p:sp>
              <p:nvSpPr>
                <p:cNvPr id="93" name="Sun 92"/>
                <p:cNvSpPr/>
                <p:nvPr/>
              </p:nvSpPr>
              <p:spPr>
                <a:xfrm>
                  <a:off x="5436096" y="1412776"/>
                  <a:ext cx="72008" cy="72008"/>
                </a:xfrm>
                <a:prstGeom prst="sun">
                  <a:avLst/>
                </a:prstGeom>
                <a:solidFill>
                  <a:srgbClr val="00B0F0"/>
                </a:solidFill>
                <a:ln w="0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94" name="Group 110"/>
                <p:cNvGrpSpPr/>
                <p:nvPr/>
              </p:nvGrpSpPr>
              <p:grpSpPr>
                <a:xfrm rot="5400000">
                  <a:off x="5400100" y="1538782"/>
                  <a:ext cx="144000" cy="36004"/>
                  <a:chOff x="3635896" y="3789040"/>
                  <a:chExt cx="720080" cy="144016"/>
                </a:xfrm>
                <a:solidFill>
                  <a:schemeClr val="tx2">
                    <a:lumMod val="40000"/>
                    <a:lumOff val="60000"/>
                  </a:schemeClr>
                </a:solidFill>
              </p:grpSpPr>
              <p:sp>
                <p:nvSpPr>
                  <p:cNvPr id="95" name="Rectangle 91"/>
                  <p:cNvSpPr/>
                  <p:nvPr/>
                </p:nvSpPr>
                <p:spPr>
                  <a:xfrm>
                    <a:off x="3635896" y="3789040"/>
                    <a:ext cx="720080" cy="144016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grpSp>
                <p:nvGrpSpPr>
                  <p:cNvPr id="96" name="Group 53"/>
                  <p:cNvGrpSpPr/>
                  <p:nvPr/>
                </p:nvGrpSpPr>
                <p:grpSpPr>
                  <a:xfrm>
                    <a:off x="3635896" y="3789040"/>
                    <a:ext cx="720080" cy="144016"/>
                    <a:chOff x="3131840" y="4077072"/>
                    <a:chExt cx="720080" cy="72008"/>
                  </a:xfrm>
                  <a:grpFill/>
                </p:grpSpPr>
                <p:cxnSp>
                  <p:nvCxnSpPr>
                    <p:cNvPr id="97" name="Straight Connector 93"/>
                    <p:cNvCxnSpPr/>
                    <p:nvPr/>
                  </p:nvCxnSpPr>
                  <p:spPr>
                    <a:xfrm>
                      <a:off x="3131840" y="4077072"/>
                      <a:ext cx="720080" cy="0"/>
                    </a:xfrm>
                    <a:prstGeom prst="line">
                      <a:avLst/>
                    </a:prstGeom>
                    <a:grpFill/>
                    <a:ln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8" name="Straight Connector 97"/>
                    <p:cNvCxnSpPr/>
                    <p:nvPr/>
                  </p:nvCxnSpPr>
                  <p:spPr>
                    <a:xfrm>
                      <a:off x="3131840" y="4149080"/>
                      <a:ext cx="720080" cy="0"/>
                    </a:xfrm>
                    <a:prstGeom prst="line">
                      <a:avLst/>
                    </a:prstGeom>
                    <a:grpFill/>
                    <a:ln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sp>
            <p:nvSpPr>
              <p:cNvPr id="75" name="Oval 74"/>
              <p:cNvSpPr/>
              <p:nvPr/>
            </p:nvSpPr>
            <p:spPr>
              <a:xfrm>
                <a:off x="4744987" y="1304768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Oval 75"/>
              <p:cNvSpPr/>
              <p:nvPr/>
            </p:nvSpPr>
            <p:spPr>
              <a:xfrm>
                <a:off x="4897387" y="1268760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Oval 76"/>
              <p:cNvSpPr/>
              <p:nvPr/>
            </p:nvSpPr>
            <p:spPr>
              <a:xfrm>
                <a:off x="5033019" y="1268760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8" name="Oval 77"/>
              <p:cNvSpPr/>
              <p:nvPr/>
            </p:nvSpPr>
            <p:spPr>
              <a:xfrm>
                <a:off x="5016024" y="1155335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Oval 78"/>
              <p:cNvSpPr/>
              <p:nvPr/>
            </p:nvSpPr>
            <p:spPr>
              <a:xfrm>
                <a:off x="4961011" y="1307735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Oval 79"/>
              <p:cNvSpPr/>
              <p:nvPr/>
            </p:nvSpPr>
            <p:spPr>
              <a:xfrm>
                <a:off x="4708987" y="1124744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1" name="Oval 80"/>
              <p:cNvSpPr/>
              <p:nvPr/>
            </p:nvSpPr>
            <p:spPr>
              <a:xfrm>
                <a:off x="4861387" y="872720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2" name="Oval 81"/>
              <p:cNvSpPr/>
              <p:nvPr/>
            </p:nvSpPr>
            <p:spPr>
              <a:xfrm>
                <a:off x="4793202" y="944728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Oval 82"/>
              <p:cNvSpPr/>
              <p:nvPr/>
            </p:nvSpPr>
            <p:spPr>
              <a:xfrm>
                <a:off x="4889003" y="1088744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4" name="Oval 83"/>
              <p:cNvSpPr/>
              <p:nvPr/>
            </p:nvSpPr>
            <p:spPr>
              <a:xfrm>
                <a:off x="4945602" y="908720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5" name="Oval 84"/>
              <p:cNvSpPr/>
              <p:nvPr/>
            </p:nvSpPr>
            <p:spPr>
              <a:xfrm>
                <a:off x="5069027" y="980728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6" name="Oval 85"/>
              <p:cNvSpPr/>
              <p:nvPr/>
            </p:nvSpPr>
            <p:spPr>
              <a:xfrm>
                <a:off x="4945602" y="764704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Oval 86"/>
              <p:cNvSpPr/>
              <p:nvPr/>
            </p:nvSpPr>
            <p:spPr>
              <a:xfrm>
                <a:off x="4744987" y="836712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8" name="Oval 87"/>
              <p:cNvSpPr/>
              <p:nvPr/>
            </p:nvSpPr>
            <p:spPr>
              <a:xfrm>
                <a:off x="4945602" y="1097128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9" name="Oval 88"/>
              <p:cNvSpPr/>
              <p:nvPr/>
            </p:nvSpPr>
            <p:spPr>
              <a:xfrm>
                <a:off x="4816995" y="1376776"/>
                <a:ext cx="36000" cy="36000"/>
              </a:xfrm>
              <a:prstGeom prst="ellipse">
                <a:avLst/>
              </a:prstGeom>
              <a:gradFill flip="none" rotWithShape="1">
                <a:gsLst>
                  <a:gs pos="0">
                    <a:srgbClr val="03D4A8">
                      <a:alpha val="70000"/>
                    </a:srgbClr>
                  </a:gs>
                  <a:gs pos="100000">
                    <a:schemeClr val="tx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 w="3175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0" name="TextBox 89"/>
              <p:cNvSpPr txBox="1"/>
              <p:nvPr/>
            </p:nvSpPr>
            <p:spPr>
              <a:xfrm>
                <a:off x="3739584" y="1052736"/>
                <a:ext cx="1005403" cy="2308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900" smtClean="0"/>
                  <a:t>aeration by algae</a:t>
                </a:r>
                <a:endParaRPr lang="en-US" sz="900"/>
              </a:p>
            </p:txBody>
          </p:sp>
          <p:sp>
            <p:nvSpPr>
              <p:cNvPr id="91" name="Rectangle 67"/>
              <p:cNvSpPr/>
              <p:nvPr/>
            </p:nvSpPr>
            <p:spPr>
              <a:xfrm>
                <a:off x="2800771" y="630555"/>
                <a:ext cx="2376264" cy="11772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2" name="Sun 91"/>
              <p:cNvSpPr/>
              <p:nvPr/>
            </p:nvSpPr>
            <p:spPr>
              <a:xfrm>
                <a:off x="2944787" y="548680"/>
                <a:ext cx="288000" cy="288000"/>
              </a:xfrm>
              <a:prstGeom prst="sun">
                <a:avLst>
                  <a:gd name="adj" fmla="val 39197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6350">
                <a:solidFill>
                  <a:schemeClr val="tx1">
                    <a:lumMod val="85000"/>
                    <a:lumOff val="1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cxnSp>
          <p:nvCxnSpPr>
            <p:cNvPr id="65" name="Straight Connector 64"/>
            <p:cNvCxnSpPr/>
            <p:nvPr/>
          </p:nvCxnSpPr>
          <p:spPr>
            <a:xfrm>
              <a:off x="2306239" y="764704"/>
              <a:ext cx="626400" cy="0"/>
            </a:xfrm>
            <a:prstGeom prst="line">
              <a:avLst/>
            </a:prstGeom>
            <a:ln w="38100">
              <a:solidFill>
                <a:srgbClr val="39CCD3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Line 18"/>
            <p:cNvSpPr>
              <a:spLocks noChangeShapeType="1"/>
            </p:cNvSpPr>
            <p:nvPr/>
          </p:nvSpPr>
          <p:spPr bwMode="auto">
            <a:xfrm>
              <a:off x="2771800" y="764704"/>
              <a:ext cx="0" cy="720080"/>
            </a:xfrm>
            <a:prstGeom prst="line">
              <a:avLst/>
            </a:prstGeom>
            <a:noFill/>
            <a:ln w="25400">
              <a:solidFill>
                <a:srgbClr val="339933"/>
              </a:solidFill>
              <a:round/>
              <a:headEnd type="stealth"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smtClean="0"/>
              <a:t>Many open issues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noProof="0" smtClean="0"/>
              <a:t>dark – light sections</a:t>
            </a:r>
          </a:p>
          <a:p>
            <a:r>
              <a:rPr lang="en-GB" sz="2800" noProof="0" smtClean="0"/>
              <a:t>how long good oxygenation lasts?</a:t>
            </a:r>
          </a:p>
          <a:p>
            <a:r>
              <a:rPr lang="en-GB" sz="2800" noProof="0" smtClean="0"/>
              <a:t>floc ecology</a:t>
            </a:r>
          </a:p>
          <a:p>
            <a:r>
              <a:rPr lang="en-GB" sz="2800" noProof="0" smtClean="0"/>
              <a:t>Auto</a:t>
            </a:r>
            <a:r>
              <a:rPr lang="en-GB" sz="2800" smtClean="0"/>
              <a:t>-</a:t>
            </a:r>
            <a:r>
              <a:rPr lang="en-GB" sz="2800" noProof="0" smtClean="0"/>
              <a:t>flocculation</a:t>
            </a:r>
          </a:p>
          <a:p>
            <a:r>
              <a:rPr lang="en-GB" sz="2800" noProof="0" smtClean="0"/>
              <a:t>how to control the microbial composition </a:t>
            </a:r>
            <a:r>
              <a:rPr lang="en-GB" sz="2800" smtClean="0"/>
              <a:t>(algae-bacteria balance)</a:t>
            </a:r>
          </a:p>
          <a:p>
            <a:pPr>
              <a:buNone/>
            </a:pPr>
            <a:endParaRPr lang="en-GB" sz="2800" noProof="0" smtClean="0"/>
          </a:p>
          <a:p>
            <a:endParaRPr lang="en-GB" sz="2800" noProof="0" dirty="0"/>
          </a:p>
        </p:txBody>
      </p:sp>
      <p:pic>
        <p:nvPicPr>
          <p:cNvPr id="4" name="Picture 3" descr="3_1_633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4656000" y="4149080"/>
            <a:ext cx="2160000" cy="2160000"/>
          </a:xfrm>
          <a:prstGeom prst="rect">
            <a:avLst/>
          </a:prstGeom>
        </p:spPr>
      </p:pic>
      <p:pic>
        <p:nvPicPr>
          <p:cNvPr id="5" name="Picture 4" descr="3_1_633_proj.jpg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0" y="4149080"/>
            <a:ext cx="2345625" cy="2160000"/>
          </a:xfrm>
          <a:prstGeom prst="rect">
            <a:avLst/>
          </a:prstGeom>
        </p:spPr>
      </p:pic>
      <p:pic>
        <p:nvPicPr>
          <p:cNvPr id="6" name="Picture 5" descr="3_1_proj.jpg"/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>
            <a:off x="2328000" y="4293096"/>
            <a:ext cx="2345625" cy="2160000"/>
          </a:xfrm>
          <a:prstGeom prst="rect">
            <a:avLst/>
          </a:prstGeom>
        </p:spPr>
      </p:pic>
      <p:pic>
        <p:nvPicPr>
          <p:cNvPr id="7" name="Picture 6" descr="3_1_633_low_proj.jpg"/>
          <p:cNvPicPr>
            <a:picLocks noChangeAspect="1"/>
          </p:cNvPicPr>
          <p:nvPr/>
        </p:nvPicPr>
        <p:blipFill>
          <a:blip r:embed="rId5" cstate="screen"/>
          <a:stretch>
            <a:fillRect/>
          </a:stretch>
        </p:blipFill>
        <p:spPr>
          <a:xfrm>
            <a:off x="6798375" y="4293096"/>
            <a:ext cx="2345625" cy="2160000"/>
          </a:xfrm>
          <a:prstGeom prst="rect">
            <a:avLst/>
          </a:prstGeom>
        </p:spPr>
      </p:pic>
      <p:sp>
        <p:nvSpPr>
          <p:cNvPr id="8" name="Flowchart: Delay 7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smtClean="0"/>
              <a:t>Expected performance (digestate treatment</a:t>
            </a:r>
            <a:r>
              <a:rPr lang="en-GB" smtClean="0"/>
              <a:t>)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Model </a:t>
            </a:r>
            <a:r>
              <a:rPr lang="en-GB" b="1" smtClean="0"/>
              <a:t>biogas CHP with 1 MWe</a:t>
            </a:r>
          </a:p>
          <a:p>
            <a:r>
              <a:rPr lang="en-GB" smtClean="0"/>
              <a:t>to recycle major part of nutrients</a:t>
            </a:r>
          </a:p>
          <a:p>
            <a:r>
              <a:rPr lang="en-GB" smtClean="0"/>
              <a:t>area 3 - 5 ha</a:t>
            </a:r>
          </a:p>
          <a:p>
            <a:r>
              <a:rPr lang="en-GB" smtClean="0"/>
              <a:t>volume 3000 – 17000 m</a:t>
            </a:r>
            <a:r>
              <a:rPr lang="en-GB" baseline="30000" smtClean="0"/>
              <a:t>3</a:t>
            </a:r>
          </a:p>
          <a:p>
            <a:r>
              <a:rPr lang="en-GB" smtClean="0"/>
              <a:t>60 – 200 t algae bacterial biomass p.a.</a:t>
            </a:r>
          </a:p>
          <a:p>
            <a:r>
              <a:rPr lang="en-GB" smtClean="0"/>
              <a:t>use approx the same amount of waste paper pulp</a:t>
            </a:r>
          </a:p>
          <a:p>
            <a:r>
              <a:rPr lang="en-GB" smtClean="0"/>
              <a:t>replacing 120 – 400 t dry mass of corn = 360 – 1200 t of corn silage</a:t>
            </a:r>
          </a:p>
          <a:p>
            <a:r>
              <a:rPr lang="en-GB" smtClean="0"/>
              <a:t>replacing 8 – 26 ha of corn fields</a:t>
            </a:r>
          </a:p>
          <a:p>
            <a:endParaRPr lang="en-GB" dirty="0" smtClean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2451333"/>
            <a:ext cx="432048" cy="360040"/>
          </a:xfrm>
          <a:prstGeom prst="flowChartDelay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Optimization for biomass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Larger area</a:t>
            </a:r>
          </a:p>
          <a:p>
            <a:r>
              <a:rPr lang="en-GB" smtClean="0"/>
              <a:t>Longer retention time</a:t>
            </a:r>
          </a:p>
          <a:p>
            <a:r>
              <a:rPr lang="en-GB" smtClean="0"/>
              <a:t>More diluted digestate</a:t>
            </a:r>
          </a:p>
          <a:p>
            <a:r>
              <a:rPr lang="en-GB" smtClean="0"/>
              <a:t>CO</a:t>
            </a:r>
            <a:r>
              <a:rPr lang="en-GB" baseline="-25000" smtClean="0"/>
              <a:t>2</a:t>
            </a:r>
            <a:r>
              <a:rPr lang="en-GB" smtClean="0"/>
              <a:t> introduction</a:t>
            </a:r>
          </a:p>
          <a:p>
            <a:r>
              <a:rPr lang="en-GB" smtClean="0"/>
              <a:t>More algae, less bacteria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3027397"/>
            <a:ext cx="432048" cy="360040"/>
          </a:xfrm>
          <a:prstGeom prst="flowChartDelay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smtClean="0"/>
              <a:t>Algae as biogas substrate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noProof="0" smtClean="0"/>
              <a:t>Hard to digest</a:t>
            </a:r>
          </a:p>
          <a:p>
            <a:r>
              <a:rPr lang="en-GB" noProof="0" smtClean="0"/>
              <a:t>C : N ratio</a:t>
            </a:r>
          </a:p>
          <a:p>
            <a:pPr lvl="1"/>
            <a:r>
              <a:rPr lang="en-GB" noProof="0" smtClean="0"/>
              <a:t>high C substrate should be added (i.e. cellulose)</a:t>
            </a:r>
          </a:p>
          <a:p>
            <a:r>
              <a:rPr lang="en-GB" noProof="0" smtClean="0"/>
              <a:t>Pretreatment required</a:t>
            </a:r>
          </a:p>
          <a:p>
            <a:pPr lvl="1"/>
            <a:r>
              <a:rPr lang="en-GB" noProof="0" smtClean="0"/>
              <a:t>Heating, enzymatic, fungal, bacterial, ultrasonification, pressure shock, …</a:t>
            </a:r>
          </a:p>
          <a:p>
            <a:r>
              <a:rPr lang="en-GB" noProof="0" smtClean="0"/>
              <a:t>Thermophilic process optimal</a:t>
            </a:r>
          </a:p>
          <a:p>
            <a:r>
              <a:rPr lang="en-GB" smtClean="0"/>
              <a:t>If done properly biogas productivity comes close to corn silage (based on dry weight)</a:t>
            </a:r>
          </a:p>
          <a:p>
            <a:r>
              <a:rPr lang="en-GB" noProof="0" smtClean="0"/>
              <a:t>Depends on species &amp; composition</a:t>
            </a:r>
          </a:p>
          <a:p>
            <a:endParaRPr lang="en-GB" noProof="0" dirty="0" smtClean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3027397"/>
            <a:ext cx="432048" cy="360040"/>
          </a:xfrm>
          <a:prstGeom prst="flowChartDelay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expensive than corn</a:t>
            </a:r>
          </a:p>
          <a:p>
            <a:r>
              <a:rPr lang="en-GB" dirty="0" smtClean="0"/>
              <a:t>Makes sense:</a:t>
            </a:r>
          </a:p>
          <a:p>
            <a:pPr lvl="1"/>
            <a:r>
              <a:rPr lang="en-GB" dirty="0" smtClean="0"/>
              <a:t>if we have substantial non agricultural area available</a:t>
            </a:r>
          </a:p>
          <a:p>
            <a:pPr lvl="1"/>
            <a:r>
              <a:rPr lang="en-GB" dirty="0" smtClean="0"/>
              <a:t>if we leverage on energy crop subsidies</a:t>
            </a:r>
          </a:p>
          <a:p>
            <a:pPr lvl="1"/>
            <a:r>
              <a:rPr lang="en-GB" dirty="0" smtClean="0"/>
              <a:t>if we are co-producing high value products</a:t>
            </a:r>
          </a:p>
          <a:p>
            <a:r>
              <a:rPr lang="en-GB" dirty="0" smtClean="0"/>
              <a:t>Digestate treatment makes sense:</a:t>
            </a:r>
          </a:p>
          <a:p>
            <a:pPr lvl="1"/>
            <a:r>
              <a:rPr lang="en-GB" dirty="0" smtClean="0"/>
              <a:t>always when the required area is available</a:t>
            </a:r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1" y="3027397"/>
            <a:ext cx="432048" cy="360040"/>
          </a:xfrm>
          <a:prstGeom prst="flowChartDelay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High value products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Extract some components of the biomass before returning it to AD</a:t>
            </a:r>
          </a:p>
          <a:p>
            <a:r>
              <a:rPr lang="en-GB" smtClean="0"/>
              <a:t>Obvious ideas:</a:t>
            </a:r>
          </a:p>
          <a:p>
            <a:pPr lvl="1"/>
            <a:r>
              <a:rPr lang="en-GB" smtClean="0"/>
              <a:t>extract lipids for biodiesel (not really high value)</a:t>
            </a:r>
          </a:p>
          <a:p>
            <a:pPr lvl="1"/>
            <a:r>
              <a:rPr lang="en-GB" smtClean="0"/>
              <a:t>biofuels from algae are to be counted quadruple</a:t>
            </a:r>
          </a:p>
          <a:p>
            <a:pPr lvl="1"/>
            <a:r>
              <a:rPr lang="en-GB" smtClean="0"/>
              <a:t>extract proteins for animal feed</a:t>
            </a:r>
          </a:p>
          <a:p>
            <a:r>
              <a:rPr lang="en-GB" smtClean="0"/>
              <a:t>Other uses – biorefinery:</a:t>
            </a:r>
          </a:p>
          <a:p>
            <a:pPr lvl="1"/>
            <a:r>
              <a:rPr lang="en-GB" smtClean="0"/>
              <a:t>antioxydants, pigments, PUFA</a:t>
            </a:r>
          </a:p>
          <a:p>
            <a:pPr lvl="1"/>
            <a:r>
              <a:rPr lang="en-GB" smtClean="0"/>
              <a:t>biomass for food – organic production</a:t>
            </a:r>
          </a:p>
          <a:p>
            <a:r>
              <a:rPr lang="en-GB" smtClean="0"/>
              <a:t>Need for thorough preprocessing before use for animal feed, food or nutriceuticals – hygienization, removal of toxic substances, heavy metals, …</a:t>
            </a:r>
          </a:p>
          <a:p>
            <a:r>
              <a:rPr lang="en-GB" smtClean="0"/>
              <a:t>A combination of physical and biological pre-treatment</a:t>
            </a:r>
          </a:p>
          <a:p>
            <a:r>
              <a:rPr lang="en-GB" smtClean="0"/>
              <a:t>Very high-valued products can afford high-priced nutrients</a:t>
            </a:r>
          </a:p>
          <a:p>
            <a:endParaRPr lang="en-GB" dirty="0"/>
          </a:p>
        </p:txBody>
      </p:sp>
      <p:sp>
        <p:nvSpPr>
          <p:cNvPr id="4" name="Flowchart: Delay 3"/>
          <p:cNvSpPr/>
          <p:nvPr/>
        </p:nvSpPr>
        <p:spPr>
          <a:xfrm rot="10800000">
            <a:off x="8711952" y="4107516"/>
            <a:ext cx="432048" cy="360040"/>
          </a:xfrm>
          <a:prstGeom prst="flowChartDelay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8" name="Picture 4" descr="Suha spirulina Algica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191250" y="476672"/>
            <a:ext cx="2952750" cy="4064000"/>
          </a:xfrm>
          <a:prstGeom prst="rect">
            <a:avLst/>
          </a:prstGeom>
          <a:noFill/>
        </p:spPr>
      </p:pic>
      <p:pic>
        <p:nvPicPr>
          <p:cNvPr id="62466" name="Picture 2" descr="Phycocyanin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743575" y="4857327"/>
            <a:ext cx="3400425" cy="1524001"/>
          </a:xfrm>
          <a:prstGeom prst="rect">
            <a:avLst/>
          </a:prstGeom>
          <a:noFill/>
        </p:spPr>
      </p:pic>
      <p:sp>
        <p:nvSpPr>
          <p:cNvPr id="4" name="Flowchart: Delay 3"/>
          <p:cNvSpPr/>
          <p:nvPr/>
        </p:nvSpPr>
        <p:spPr>
          <a:xfrm rot="10800000">
            <a:off x="8711952" y="4107516"/>
            <a:ext cx="432048" cy="360040"/>
          </a:xfrm>
          <a:prstGeom prst="flowChartDelay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Economy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6552728" cy="4824536"/>
          </a:xfrm>
        </p:spPr>
        <p:txBody>
          <a:bodyPr>
            <a:normAutofit fontScale="92500" lnSpcReduction="10000"/>
          </a:bodyPr>
          <a:lstStyle/>
          <a:p>
            <a:r>
              <a:rPr lang="en-GB" smtClean="0"/>
              <a:t>Corn silage replacement: 200€/t</a:t>
            </a:r>
          </a:p>
          <a:p>
            <a:r>
              <a:rPr lang="en-GB" smtClean="0"/>
              <a:t>Biofuels: 900€/t (tax release included)</a:t>
            </a:r>
          </a:p>
          <a:p>
            <a:r>
              <a:rPr lang="en-GB" smtClean="0"/>
              <a:t>Spirulina for animal food: 7000€/t</a:t>
            </a:r>
          </a:p>
          <a:p>
            <a:r>
              <a:rPr lang="en-GB" smtClean="0"/>
              <a:t>Organic spirulina for human food: 20-70€/kg</a:t>
            </a:r>
          </a:p>
          <a:p>
            <a:r>
              <a:rPr lang="en-GB" smtClean="0"/>
              <a:t>Astaxantin: 150 - 3000 €/kg </a:t>
            </a:r>
            <a:r>
              <a:rPr lang="en-GB" sz="2400" smtClean="0"/>
              <a:t>(depends on purity)</a:t>
            </a:r>
            <a:endParaRPr lang="en-GB" smtClean="0"/>
          </a:p>
          <a:p>
            <a:r>
              <a:rPr lang="en-GB" smtClean="0"/>
              <a:t>Phycocyanin: 20 - 2000000 €/kg </a:t>
            </a:r>
            <a:r>
              <a:rPr lang="en-GB" sz="2400" smtClean="0"/>
              <a:t>(depends on purity)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AlgaeBioGas Project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mtClean="0"/>
              <a:t>Algal treatment of biogas digestate and feedstock production</a:t>
            </a:r>
          </a:p>
          <a:p>
            <a:r>
              <a:rPr lang="en-GB" smtClean="0"/>
              <a:t>An Eco-Innovation project (CIP-EIP-Eco-Innovation-2012)</a:t>
            </a:r>
          </a:p>
          <a:p>
            <a:r>
              <a:rPr lang="en-GB" smtClean="0"/>
              <a:t>Pilot and market replication project</a:t>
            </a:r>
          </a:p>
          <a:p>
            <a:r>
              <a:rPr lang="en-GB" smtClean="0"/>
              <a:t>Two partners:</a:t>
            </a:r>
          </a:p>
          <a:p>
            <a:pPr lvl="2"/>
            <a:r>
              <a:rPr lang="en-GB" smtClean="0"/>
              <a:t>AlgEn, algal technology centre,</a:t>
            </a:r>
          </a:p>
          <a:p>
            <a:pPr lvl="2"/>
            <a:r>
              <a:rPr lang="en-GB" smtClean="0"/>
              <a:t>KOTO, biogas operator, animal waste treatment facility</a:t>
            </a:r>
            <a:br>
              <a:rPr lang="en-GB" smtClean="0"/>
            </a:br>
            <a:r>
              <a:rPr lang="en-GB" smtClean="0"/>
              <a:t>both in Ljubljana, Slovenia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8" name="Picture 7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AlgaeBioGas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</a:p>
          <a:p>
            <a:pPr lvl="2"/>
            <a:r>
              <a:rPr lang="en-GB" dirty="0" smtClean="0"/>
              <a:t>Demonstration centre design, construction, operation</a:t>
            </a:r>
          </a:p>
          <a:p>
            <a:pPr lvl="2"/>
            <a:r>
              <a:rPr lang="en-GB" dirty="0" smtClean="0"/>
              <a:t>Prepare technology for replication</a:t>
            </a:r>
          </a:p>
          <a:p>
            <a:pPr lvl="2"/>
            <a:r>
              <a:rPr lang="en-GB" dirty="0" smtClean="0"/>
              <a:t>Market development activities</a:t>
            </a:r>
          </a:p>
          <a:p>
            <a:r>
              <a:rPr lang="en-GB" dirty="0" smtClean="0"/>
              <a:t>Now in Month 15:</a:t>
            </a:r>
          </a:p>
          <a:p>
            <a:pPr lvl="2"/>
            <a:r>
              <a:rPr lang="en-GB" dirty="0" smtClean="0"/>
              <a:t>Demonstration centre operational</a:t>
            </a:r>
          </a:p>
          <a:p>
            <a:pPr lvl="2"/>
            <a:r>
              <a:rPr lang="en-GB" dirty="0" smtClean="0"/>
              <a:t>Legislation analysis, LCA, business planning</a:t>
            </a:r>
          </a:p>
          <a:p>
            <a:pPr lvl="2"/>
            <a:r>
              <a:rPr lang="en-GB" dirty="0" smtClean="0"/>
              <a:t>Complementary technologies being tested</a:t>
            </a:r>
          </a:p>
          <a:p>
            <a:pPr lvl="2"/>
            <a:r>
              <a:rPr lang="en-GB" dirty="0" smtClean="0"/>
              <a:t>Technical development (controls, ponds)</a:t>
            </a:r>
          </a:p>
          <a:p>
            <a:pPr lvl="2"/>
            <a:r>
              <a:rPr lang="en-GB" dirty="0" smtClean="0"/>
              <a:t>Presentations &amp; visits starting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5" name="Picture 4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Demonstration centre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C93EC156-FF97-428C-B906-6E5D3D8F5AF2}" type="slidenum">
              <a:rPr lang="en-US" smtClean="0"/>
              <a:pPr/>
              <a:t>39</a:t>
            </a:fld>
            <a:endParaRPr lang="en-US"/>
          </a:p>
        </p:txBody>
      </p:sp>
      <p:grpSp>
        <p:nvGrpSpPr>
          <p:cNvPr id="40" name="Group 39"/>
          <p:cNvGrpSpPr/>
          <p:nvPr/>
        </p:nvGrpSpPr>
        <p:grpSpPr>
          <a:xfrm>
            <a:off x="1511273" y="333296"/>
            <a:ext cx="6120000" cy="5760000"/>
            <a:chOff x="1303273" y="0"/>
            <a:chExt cx="6543752" cy="6858000"/>
          </a:xfrm>
        </p:grpSpPr>
        <p:pic>
          <p:nvPicPr>
            <p:cNvPr id="6" name="Picture 5" descr="technical_lowres.gif"/>
            <p:cNvPicPr>
              <a:picLocks noChangeAspect="1"/>
            </p:cNvPicPr>
            <p:nvPr/>
          </p:nvPicPr>
          <p:blipFill>
            <a:blip r:embed="rId2" cstate="screen"/>
            <a:stretch>
              <a:fillRect/>
            </a:stretch>
          </p:blipFill>
          <p:spPr>
            <a:xfrm>
              <a:off x="1303273" y="0"/>
              <a:ext cx="6537454" cy="6858000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6294063" y="694991"/>
              <a:ext cx="1552962" cy="1555383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6039307" y="1191795"/>
              <a:ext cx="254615" cy="1968004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5786663" y="2587857"/>
              <a:ext cx="254615" cy="568411"/>
            </a:xfrm>
            <a:prstGeom prst="rect">
              <a:avLst/>
            </a:prstGeom>
            <a:solidFill>
              <a:srgbClr val="FFFF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459412" y="631370"/>
              <a:ext cx="3569788" cy="500743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459412" y="1132122"/>
              <a:ext cx="238759" cy="2296878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908696" y="4586423"/>
              <a:ext cx="547922" cy="116206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452983" y="4180116"/>
              <a:ext cx="1353601" cy="1219199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99114" y="3429000"/>
              <a:ext cx="108857" cy="1273629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698898" y="3243943"/>
              <a:ext cx="2209073" cy="185057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3767184" y="5399313"/>
              <a:ext cx="3863702" cy="1458687"/>
            </a:xfrm>
            <a:prstGeom prst="rect">
              <a:avLst/>
            </a:prstGeom>
            <a:solidFill>
              <a:srgbClr val="C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543977" y="1556998"/>
              <a:ext cx="2181641" cy="57904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750515" y="2133667"/>
              <a:ext cx="373075" cy="1114281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3123590" y="3160166"/>
              <a:ext cx="4667097" cy="87783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7272524" y="3891686"/>
              <a:ext cx="518163" cy="107884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788519" y="4504931"/>
              <a:ext cx="731507" cy="29384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7680960" y="3240634"/>
              <a:ext cx="109727" cy="651052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7271309" y="4000179"/>
              <a:ext cx="248717" cy="505984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5619" y="1733702"/>
              <a:ext cx="1331368" cy="102413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633981" y="2920161"/>
              <a:ext cx="1105808" cy="89030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633981" y="2136039"/>
              <a:ext cx="91300" cy="784227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3283915" y="2133667"/>
              <a:ext cx="1157456" cy="1022842"/>
            </a:xfrm>
            <a:prstGeom prst="rect">
              <a:avLst/>
            </a:prstGeom>
            <a:solidFill>
              <a:srgbClr val="0070C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3293668" y="1576492"/>
              <a:ext cx="345644" cy="559546"/>
            </a:xfrm>
            <a:prstGeom prst="rect">
              <a:avLst/>
            </a:prstGeom>
            <a:solidFill>
              <a:srgbClr val="0070C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4877527" y="1425324"/>
              <a:ext cx="345526" cy="249857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877527" y="2631084"/>
              <a:ext cx="345526" cy="249857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FFC000"/>
                </a:solidFill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1306286" y="3883231"/>
              <a:ext cx="985652" cy="748146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1710046" y="1140031"/>
              <a:ext cx="581892" cy="2741246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2289945" y="1138056"/>
              <a:ext cx="2490355" cy="429487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4773239" y="1664690"/>
              <a:ext cx="1232145" cy="5466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699025" y="1562894"/>
              <a:ext cx="81275" cy="17764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734580" y="1740011"/>
              <a:ext cx="45719" cy="1176184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780868" y="2870297"/>
              <a:ext cx="942076" cy="4589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5913591" y="1412201"/>
              <a:ext cx="91794" cy="25478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5631678" y="2616839"/>
              <a:ext cx="91794" cy="254783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41" name="Picture 40" descr="ABGlogo0_263x110.gif"/>
          <p:cNvPicPr>
            <a:picLocks noChangeAspect="1"/>
          </p:cNvPicPr>
          <p:nvPr/>
        </p:nvPicPr>
        <p:blipFill>
          <a:blip r:embed="rId3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Subsystems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Ponds: main &amp; inoculation</a:t>
            </a:r>
          </a:p>
          <a:p>
            <a:r>
              <a:rPr lang="en-GB" dirty="0" smtClean="0"/>
              <a:t>Mixing equipment</a:t>
            </a:r>
          </a:p>
          <a:p>
            <a:r>
              <a:rPr lang="en-GB" dirty="0" smtClean="0"/>
              <a:t>Greenhouse</a:t>
            </a:r>
          </a:p>
          <a:p>
            <a:r>
              <a:rPr lang="en-GB" dirty="0" smtClean="0"/>
              <a:t>Heating &amp; cooling</a:t>
            </a:r>
          </a:p>
          <a:p>
            <a:r>
              <a:rPr lang="en-GB" dirty="0" smtClean="0"/>
              <a:t>Exhaust gas supply (cooling, purification)</a:t>
            </a:r>
          </a:p>
          <a:p>
            <a:r>
              <a:rPr lang="en-GB" dirty="0" smtClean="0"/>
              <a:t>Digestate supply (separation, anaerobic filter, storage)</a:t>
            </a:r>
          </a:p>
          <a:p>
            <a:r>
              <a:rPr lang="en-GB" dirty="0" smtClean="0"/>
              <a:t>Sedimenter/ clarifier &amp; recycling</a:t>
            </a:r>
          </a:p>
          <a:p>
            <a:r>
              <a:rPr lang="en-GB" dirty="0" smtClean="0"/>
              <a:t>Control system</a:t>
            </a:r>
            <a:endParaRPr lang="en-GB" dirty="0"/>
          </a:p>
        </p:txBody>
      </p:sp>
      <p:pic>
        <p:nvPicPr>
          <p:cNvPr id="4" name="Picture 3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Location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448425"/>
            <a:ext cx="2133600" cy="365125"/>
          </a:xfrm>
        </p:spPr>
        <p:txBody>
          <a:bodyPr/>
          <a:lstStyle/>
          <a:p>
            <a:fld id="{C93EC156-FF97-428C-B906-6E5D3D8F5AF2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656080" y="1446837"/>
            <a:ext cx="5831840" cy="396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ABGlogo0_263x110.gif"/>
          <p:cNvPicPr>
            <a:picLocks noChangeAspect="1"/>
          </p:cNvPicPr>
          <p:nvPr/>
        </p:nvPicPr>
        <p:blipFill>
          <a:blip r:embed="rId3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Before construction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7010400" y="6448425"/>
            <a:ext cx="2133600" cy="365125"/>
          </a:xfrm>
        </p:spPr>
        <p:txBody>
          <a:bodyPr/>
          <a:lstStyle/>
          <a:p>
            <a:fld id="{C93EC156-FF97-428C-B906-6E5D3D8F5AF2}" type="slidenum">
              <a:rPr lang="en-US" smtClean="0"/>
              <a:pPr/>
              <a:t>42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719263" y="1844824"/>
            <a:ext cx="5705475" cy="3118842"/>
            <a:chOff x="1719263" y="692696"/>
            <a:chExt cx="5705475" cy="3118842"/>
          </a:xfrm>
        </p:grpSpPr>
        <p:pic>
          <p:nvPicPr>
            <p:cNvPr id="57348" name="Picture 26" descr="Koto 12-2-2014 (1).jpg"/>
            <p:cNvPicPr>
              <a:picLocks noChangeAspect="1" noChangeArrowheads="1"/>
            </p:cNvPicPr>
            <p:nvPr/>
          </p:nvPicPr>
          <p:blipFill>
            <a:blip r:embed="rId2" cstate="screen"/>
            <a:srcRect/>
            <a:stretch>
              <a:fillRect/>
            </a:stretch>
          </p:blipFill>
          <p:spPr bwMode="auto">
            <a:xfrm>
              <a:off x="1719263" y="692696"/>
              <a:ext cx="5705475" cy="1533525"/>
            </a:xfrm>
            <a:prstGeom prst="rect">
              <a:avLst/>
            </a:prstGeom>
            <a:noFill/>
          </p:spPr>
        </p:pic>
        <p:pic>
          <p:nvPicPr>
            <p:cNvPr id="57347" name="Picture 6" descr="P1000872.JPG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1719263" y="2420888"/>
              <a:ext cx="1857375" cy="1390650"/>
            </a:xfrm>
            <a:prstGeom prst="rect">
              <a:avLst/>
            </a:prstGeom>
            <a:noFill/>
          </p:spPr>
        </p:pic>
        <p:pic>
          <p:nvPicPr>
            <p:cNvPr id="57346" name="Picture 8" descr="P1000873.JPG"/>
            <p:cNvPicPr>
              <a:picLocks noChangeAspect="1" noChangeArrowheads="1"/>
            </p:cNvPicPr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3643313" y="2420888"/>
              <a:ext cx="1857375" cy="1390650"/>
            </a:xfrm>
            <a:prstGeom prst="rect">
              <a:avLst/>
            </a:prstGeom>
            <a:noFill/>
          </p:spPr>
        </p:pic>
        <p:pic>
          <p:nvPicPr>
            <p:cNvPr id="57345" name="Picture 3" descr="P1000871.JPG"/>
            <p:cNvPicPr>
              <a:picLocks noChangeAspect="1" noChangeArrowheads="1"/>
            </p:cNvPicPr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5567363" y="2420888"/>
              <a:ext cx="1857375" cy="1390650"/>
            </a:xfrm>
            <a:prstGeom prst="rect">
              <a:avLst/>
            </a:prstGeom>
            <a:noFill/>
          </p:spPr>
        </p:pic>
      </p:grpSp>
      <p:sp>
        <p:nvSpPr>
          <p:cNvPr id="5734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7350" name="Rectangle 6"/>
          <p:cNvSpPr>
            <a:spLocks noChangeArrowheads="1"/>
          </p:cNvSpPr>
          <p:nvPr/>
        </p:nvSpPr>
        <p:spPr bwMode="auto">
          <a:xfrm>
            <a:off x="0" y="2181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/>
            </a:r>
            <a:b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</a:b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/>
            </a:r>
            <a:b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</a:b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7351" name="Rectangle 7"/>
          <p:cNvSpPr>
            <a:spLocks noChangeArrowheads="1"/>
          </p:cNvSpPr>
          <p:nvPr/>
        </p:nvSpPr>
        <p:spPr bwMode="auto">
          <a:xfrm>
            <a:off x="0" y="3571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7352" name="Rectangle 8"/>
          <p:cNvSpPr>
            <a:spLocks noChangeArrowheads="1"/>
          </p:cNvSpPr>
          <p:nvPr/>
        </p:nvSpPr>
        <p:spPr bwMode="auto">
          <a:xfrm>
            <a:off x="0" y="4962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12" descr="ABGlogo0_263x110.gif"/>
          <p:cNvPicPr>
            <a:picLocks noChangeAspect="1"/>
          </p:cNvPicPr>
          <p:nvPr/>
        </p:nvPicPr>
        <p:blipFill>
          <a:blip r:embed="rId6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Construction</a:t>
            </a:r>
            <a:endParaRPr lang="en-GB" dirty="0"/>
          </a:p>
        </p:txBody>
      </p:sp>
      <p:pic>
        <p:nvPicPr>
          <p:cNvPr id="64514" name="Picture 11" descr="DSC0830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08653" y="1540510"/>
            <a:ext cx="2514600" cy="1885950"/>
          </a:xfrm>
          <a:prstGeom prst="rect">
            <a:avLst/>
          </a:prstGeom>
          <a:noFill/>
        </p:spPr>
      </p:pic>
      <p:pic>
        <p:nvPicPr>
          <p:cNvPr id="64513" name="Picture 12" descr="DSC08318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3300941" y="1540510"/>
            <a:ext cx="2514600" cy="1885950"/>
          </a:xfrm>
          <a:prstGeom prst="rect">
            <a:avLst/>
          </a:prstGeom>
          <a:noFill/>
        </p:spPr>
      </p:pic>
      <p:sp>
        <p:nvSpPr>
          <p:cNvPr id="64515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auto">
          <a:xfrm>
            <a:off x="0" y="2533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4518" name="Picture 1" descr="DSC08329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893229" y="1540510"/>
            <a:ext cx="2514600" cy="1885950"/>
          </a:xfrm>
          <a:prstGeom prst="rect">
            <a:avLst/>
          </a:prstGeom>
          <a:noFill/>
        </p:spPr>
      </p:pic>
      <p:pic>
        <p:nvPicPr>
          <p:cNvPr id="64517" name="Picture 2" descr="DSC08335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708653" y="3484726"/>
            <a:ext cx="2514600" cy="1885950"/>
          </a:xfrm>
          <a:prstGeom prst="rect">
            <a:avLst/>
          </a:prstGeom>
          <a:noFill/>
        </p:spPr>
      </p:pic>
      <p:sp>
        <p:nvSpPr>
          <p:cNvPr id="6451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auto">
          <a:xfrm>
            <a:off x="0" y="1885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10" descr="20140528_153704"/>
          <p:cNvPicPr/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3660981" y="3484726"/>
            <a:ext cx="1929599" cy="1888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DSC08369"/>
          <p:cNvPicPr/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5893229" y="3484726"/>
            <a:ext cx="2517775" cy="1888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3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4524" name="Rectangle 12"/>
          <p:cNvSpPr>
            <a:spLocks noChangeArrowheads="1"/>
          </p:cNvSpPr>
          <p:nvPr/>
        </p:nvSpPr>
        <p:spPr bwMode="auto">
          <a:xfrm>
            <a:off x="0" y="2076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421845" y="5661248"/>
            <a:ext cx="23003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http://algaebiogas.eu/node/50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Greenhouse, ponds, mixing,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pic>
        <p:nvPicPr>
          <p:cNvPr id="3" name="Picture 53" descr="DSC00726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95536" y="2996952"/>
            <a:ext cx="2533650" cy="1428750"/>
          </a:xfrm>
          <a:prstGeom prst="rect">
            <a:avLst/>
          </a:prstGeom>
          <a:noFill/>
        </p:spPr>
      </p:pic>
      <p:pic>
        <p:nvPicPr>
          <p:cNvPr id="4" name="Picture 54" descr="DSC00728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2987824" y="2996952"/>
            <a:ext cx="2533650" cy="1428750"/>
          </a:xfrm>
          <a:prstGeom prst="rect">
            <a:avLst/>
          </a:prstGeom>
          <a:noFill/>
        </p:spPr>
      </p:pic>
      <p:pic>
        <p:nvPicPr>
          <p:cNvPr id="5" name="Picture 4" descr="DSC00809"/>
          <p:cNvPicPr/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5580112" y="4509120"/>
            <a:ext cx="2520280" cy="14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DSC00808"/>
          <p:cNvPicPr/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419872" y="4509120"/>
            <a:ext cx="163714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DSC00722"/>
          <p:cNvPicPr>
            <a:picLocks noChangeAspect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5580112" y="2996952"/>
            <a:ext cx="2515695" cy="141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ABGlogo0_263x110.gif"/>
          <p:cNvPicPr>
            <a:picLocks noChangeAspect="1"/>
          </p:cNvPicPr>
          <p:nvPr/>
        </p:nvPicPr>
        <p:blipFill>
          <a:blip r:embed="rId7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  <p:pic>
        <p:nvPicPr>
          <p:cNvPr id="9" name="Picture 8" descr="DSC00708"/>
          <p:cNvPicPr>
            <a:picLocks noChangeAspect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5580113" y="1484784"/>
            <a:ext cx="2515695" cy="141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8" name="Picture 85" descr="DSC00741"/>
          <p:cNvPicPr>
            <a:picLocks noChangeAspect="1" noChangeArrowheads="1"/>
          </p:cNvPicPr>
          <p:nvPr/>
        </p:nvPicPr>
        <p:blipFill>
          <a:blip r:embed="rId9" cstate="screen"/>
          <a:srcRect/>
          <a:stretch>
            <a:fillRect/>
          </a:stretch>
        </p:blipFill>
        <p:spPr bwMode="auto">
          <a:xfrm>
            <a:off x="395536" y="1484784"/>
            <a:ext cx="2524125" cy="1419225"/>
          </a:xfrm>
          <a:prstGeom prst="rect">
            <a:avLst/>
          </a:prstGeom>
          <a:noFill/>
        </p:spPr>
      </p:pic>
      <p:pic>
        <p:nvPicPr>
          <p:cNvPr id="65537" name="Picture 86" descr="DSC00721"/>
          <p:cNvPicPr>
            <a:picLocks noChangeAspect="1" noChangeArrowheads="1"/>
          </p:cNvPicPr>
          <p:nvPr/>
        </p:nvPicPr>
        <p:blipFill>
          <a:blip r:embed="rId10" cstate="screen"/>
          <a:srcRect/>
          <a:stretch>
            <a:fillRect/>
          </a:stretch>
        </p:blipFill>
        <p:spPr bwMode="auto">
          <a:xfrm>
            <a:off x="2987824" y="1484784"/>
            <a:ext cx="2524125" cy="1419225"/>
          </a:xfrm>
          <a:prstGeom prst="rect">
            <a:avLst/>
          </a:prstGeom>
          <a:noFill/>
        </p:spPr>
      </p:pic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0" y="1419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E:\algaebiogas\pictures\slike IZGRADNJA\DSC00733.JPG"/>
          <p:cNvPicPr>
            <a:picLocks noChangeAspect="1" noChangeArrowheads="1"/>
          </p:cNvPicPr>
          <p:nvPr/>
        </p:nvPicPr>
        <p:blipFill>
          <a:blip r:embed="rId11" cstate="screen"/>
          <a:srcRect/>
          <a:stretch>
            <a:fillRect/>
          </a:stretch>
        </p:blipFill>
        <p:spPr bwMode="auto">
          <a:xfrm>
            <a:off x="395536" y="4509280"/>
            <a:ext cx="2557895" cy="14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Digestate preparation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053128" y="1780426"/>
            <a:ext cx="7037745" cy="3297148"/>
            <a:chOff x="251520" y="1052736"/>
            <a:chExt cx="7037745" cy="3297148"/>
          </a:xfrm>
        </p:grpSpPr>
        <p:pic>
          <p:nvPicPr>
            <p:cNvPr id="3" name="Picture 2" descr="DSC00770"/>
            <p:cNvPicPr/>
            <p:nvPr/>
          </p:nvPicPr>
          <p:blipFill>
            <a:blip r:embed="rId2" cstate="screen"/>
            <a:srcRect r="-10"/>
            <a:stretch>
              <a:fillRect/>
            </a:stretch>
          </p:blipFill>
          <p:spPr bwMode="auto">
            <a:xfrm>
              <a:off x="251520" y="1052736"/>
              <a:ext cx="2624959" cy="16269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" name="Picture 3" descr="DSC00772"/>
            <p:cNvPicPr/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2987824" y="1052736"/>
              <a:ext cx="2573135" cy="16150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" name="Picture 4" descr="DSC00782"/>
            <p:cNvPicPr/>
            <p:nvPr/>
          </p:nvPicPr>
          <p:blipFill>
            <a:blip r:embed="rId4" cstate="screen"/>
            <a:srcRect/>
            <a:stretch>
              <a:fillRect/>
            </a:stretch>
          </p:blipFill>
          <p:spPr bwMode="auto">
            <a:xfrm>
              <a:off x="251520" y="2924944"/>
              <a:ext cx="2529205" cy="1424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5" descr="DSC00706"/>
            <p:cNvPicPr/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2987824" y="2924944"/>
              <a:ext cx="2529205" cy="1412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6" descr="DSC00714"/>
            <p:cNvPicPr/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5652120" y="1628800"/>
              <a:ext cx="1637145" cy="2434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9" name="Picture 8" descr="ABGlogo0_263x110.gif"/>
          <p:cNvPicPr>
            <a:picLocks noChangeAspect="1"/>
          </p:cNvPicPr>
          <p:nvPr/>
        </p:nvPicPr>
        <p:blipFill>
          <a:blip r:embed="rId7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&amp; instrumentation</a:t>
            </a:r>
            <a:endParaRPr lang="en-GB" dirty="0"/>
          </a:p>
        </p:txBody>
      </p:sp>
      <p:pic>
        <p:nvPicPr>
          <p:cNvPr id="66563" name="Picture 144" descr="DSC0075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79512" y="1196752"/>
            <a:ext cx="1428750" cy="2533650"/>
          </a:xfrm>
          <a:prstGeom prst="rect">
            <a:avLst/>
          </a:prstGeom>
          <a:noFill/>
        </p:spPr>
      </p:pic>
      <p:pic>
        <p:nvPicPr>
          <p:cNvPr id="66562" name="Picture 145" descr="DSC00755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677278" y="1196752"/>
            <a:ext cx="1428750" cy="2533650"/>
          </a:xfrm>
          <a:prstGeom prst="rect">
            <a:avLst/>
          </a:prstGeom>
          <a:noFill/>
        </p:spPr>
      </p:pic>
      <p:pic>
        <p:nvPicPr>
          <p:cNvPr id="66561" name="Picture 146" descr="DSC00756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175044" y="1196752"/>
            <a:ext cx="1428750" cy="2533650"/>
          </a:xfrm>
          <a:prstGeom prst="rect">
            <a:avLst/>
          </a:prstGeom>
          <a:noFill/>
        </p:spPr>
      </p:pic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0" y="3181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6566" name="Rectangle 6"/>
          <p:cNvSpPr>
            <a:spLocks noChangeArrowheads="1"/>
          </p:cNvSpPr>
          <p:nvPr/>
        </p:nvSpPr>
        <p:spPr bwMode="auto">
          <a:xfrm>
            <a:off x="0" y="5715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6568" name="Picture 165" descr="DSC00806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4672810" y="1196752"/>
            <a:ext cx="1428750" cy="2533650"/>
          </a:xfrm>
          <a:prstGeom prst="rect">
            <a:avLst/>
          </a:prstGeom>
          <a:noFill/>
        </p:spPr>
      </p:pic>
      <p:pic>
        <p:nvPicPr>
          <p:cNvPr id="66567" name="Picture 166" descr="DSC00729"/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6170576" y="1196752"/>
            <a:ext cx="1428750" cy="2533650"/>
          </a:xfrm>
          <a:prstGeom prst="rect">
            <a:avLst/>
          </a:prstGeom>
          <a:noFill/>
        </p:spPr>
      </p:pic>
      <p:sp>
        <p:nvSpPr>
          <p:cNvPr id="66569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6570" name="Rectangle 10"/>
          <p:cNvSpPr>
            <a:spLocks noChangeArrowheads="1"/>
          </p:cNvSpPr>
          <p:nvPr/>
        </p:nvSpPr>
        <p:spPr bwMode="auto">
          <a:xfrm>
            <a:off x="0" y="3181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otham Book" pitchFamily="2" charset="0"/>
                <a:ea typeface="Times New Roman" pitchFamily="18" charset="0"/>
                <a:cs typeface="Times New Roman" pitchFamily="18" charset="0"/>
              </a:rPr>
              <a:t>          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12" descr="DSC00815a"/>
          <p:cNvPicPr/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7655987" y="1196752"/>
            <a:ext cx="140364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71" name="Picture 11" descr="E:\algaebiogas\deliverables\D2-2_Assembly_and_start_up_report\scada_digestate_in.png"/>
          <p:cNvPicPr>
            <a:picLocks noChangeAspect="1" noChangeArrowheads="1"/>
          </p:cNvPicPr>
          <p:nvPr/>
        </p:nvPicPr>
        <p:blipFill>
          <a:blip r:embed="rId9" cstate="screen"/>
          <a:srcRect/>
          <a:stretch>
            <a:fillRect/>
          </a:stretch>
        </p:blipFill>
        <p:spPr bwMode="auto">
          <a:xfrm>
            <a:off x="179512" y="3933056"/>
            <a:ext cx="2174774" cy="1440000"/>
          </a:xfrm>
          <a:prstGeom prst="rect">
            <a:avLst/>
          </a:prstGeom>
          <a:noFill/>
        </p:spPr>
      </p:pic>
      <p:pic>
        <p:nvPicPr>
          <p:cNvPr id="66572" name="Picture 12" descr="E:\algaebiogas\pictures\slike IZGRADNJA\DSC00720.JPG"/>
          <p:cNvPicPr>
            <a:picLocks noChangeAspect="1" noChangeArrowheads="1"/>
          </p:cNvPicPr>
          <p:nvPr/>
        </p:nvPicPr>
        <p:blipFill>
          <a:blip r:embed="rId10" cstate="screen"/>
          <a:srcRect/>
          <a:stretch>
            <a:fillRect/>
          </a:stretch>
        </p:blipFill>
        <p:spPr bwMode="auto">
          <a:xfrm>
            <a:off x="2543076" y="3933056"/>
            <a:ext cx="2016224" cy="1440000"/>
          </a:xfrm>
          <a:prstGeom prst="rect">
            <a:avLst/>
          </a:prstGeom>
          <a:noFill/>
        </p:spPr>
      </p:pic>
      <p:pic>
        <p:nvPicPr>
          <p:cNvPr id="66573" name="Picture 13" descr="E:\algaebiogas\pictures\slike IZGRADNJA\DSC00717.JPG"/>
          <p:cNvPicPr>
            <a:picLocks noChangeAspect="1" noChangeArrowheads="1"/>
          </p:cNvPicPr>
          <p:nvPr/>
        </p:nvPicPr>
        <p:blipFill>
          <a:blip r:embed="rId11" cstate="screen"/>
          <a:srcRect/>
          <a:stretch>
            <a:fillRect/>
          </a:stretch>
        </p:blipFill>
        <p:spPr bwMode="auto">
          <a:xfrm>
            <a:off x="4748090" y="3933056"/>
            <a:ext cx="1872208" cy="1440000"/>
          </a:xfrm>
          <a:prstGeom prst="rect">
            <a:avLst/>
          </a:prstGeom>
          <a:noFill/>
        </p:spPr>
      </p:pic>
      <p:pic>
        <p:nvPicPr>
          <p:cNvPr id="66574" name="Picture 14" descr="E:\algaebiogas\pictures\slike IZGRADNJA\DSC00804.JPG"/>
          <p:cNvPicPr>
            <a:picLocks noChangeAspect="1" noChangeArrowheads="1"/>
          </p:cNvPicPr>
          <p:nvPr/>
        </p:nvPicPr>
        <p:blipFill>
          <a:blip r:embed="rId12" cstate="screen"/>
          <a:srcRect/>
          <a:stretch>
            <a:fillRect/>
          </a:stretch>
        </p:blipFill>
        <p:spPr bwMode="auto">
          <a:xfrm>
            <a:off x="6809088" y="3933056"/>
            <a:ext cx="2250547" cy="14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Preparation for market replication</a:t>
            </a:r>
          </a:p>
          <a:p>
            <a:r>
              <a:rPr lang="en-GB" dirty="0" smtClean="0"/>
              <a:t>Life Cycle Assessment</a:t>
            </a:r>
          </a:p>
          <a:p>
            <a:r>
              <a:rPr lang="en-GB" dirty="0" smtClean="0"/>
              <a:t>Legislation analysis, marketing, partners</a:t>
            </a:r>
          </a:p>
          <a:p>
            <a:r>
              <a:rPr lang="en-GB" dirty="0" smtClean="0"/>
              <a:t>Complementary technologies:</a:t>
            </a:r>
          </a:p>
          <a:p>
            <a:pPr lvl="1"/>
            <a:r>
              <a:rPr lang="en-GB" dirty="0" smtClean="0"/>
              <a:t>Digestate pre-treatment (</a:t>
            </a:r>
            <a:r>
              <a:rPr lang="en-GB" dirty="0" err="1" smtClean="0"/>
              <a:t>Algadisk</a:t>
            </a:r>
            <a:r>
              <a:rPr lang="en-GB" dirty="0" smtClean="0"/>
              <a:t> or “</a:t>
            </a:r>
            <a:r>
              <a:rPr lang="en-GB" dirty="0" err="1" smtClean="0"/>
              <a:t>Algadisk</a:t>
            </a:r>
            <a:r>
              <a:rPr lang="en-GB" dirty="0" smtClean="0"/>
              <a:t> 2.0” technology)</a:t>
            </a:r>
          </a:p>
          <a:p>
            <a:pPr lvl="1"/>
            <a:r>
              <a:rPr lang="en-GB" dirty="0" smtClean="0"/>
              <a:t>Auto(bio)flocculation </a:t>
            </a:r>
          </a:p>
          <a:p>
            <a:pPr lvl="1"/>
            <a:r>
              <a:rPr lang="en-GB" dirty="0" smtClean="0"/>
              <a:t>ALBA biomass pre-treatment for biogas</a:t>
            </a:r>
          </a:p>
          <a:p>
            <a:pPr lvl="1"/>
            <a:r>
              <a:rPr lang="en-GB" dirty="0" smtClean="0"/>
              <a:t>Animal feed trials (fish, chicken)</a:t>
            </a:r>
          </a:p>
          <a:p>
            <a:r>
              <a:rPr lang="en-GB" dirty="0" smtClean="0"/>
              <a:t>Technical &amp; manufacturing</a:t>
            </a:r>
          </a:p>
          <a:p>
            <a:pPr lvl="1"/>
            <a:r>
              <a:rPr lang="en-GB" dirty="0" smtClean="0"/>
              <a:t>More cost-effective</a:t>
            </a:r>
          </a:p>
          <a:p>
            <a:pPr lvl="1"/>
            <a:r>
              <a:rPr lang="en-GB" dirty="0" smtClean="0"/>
              <a:t>Better performance</a:t>
            </a:r>
          </a:p>
          <a:p>
            <a:pPr lvl="1"/>
            <a:r>
              <a:rPr lang="en-GB" dirty="0" smtClean="0"/>
              <a:t>More control</a:t>
            </a:r>
          </a:p>
          <a:p>
            <a:r>
              <a:rPr lang="en-GB" b="1" dirty="0" smtClean="0"/>
              <a:t>Partners</a:t>
            </a:r>
            <a:r>
              <a:rPr lang="en-GB" dirty="0" smtClean="0"/>
              <a:t>: marketing &amp; implementation service</a:t>
            </a:r>
          </a:p>
          <a:p>
            <a:r>
              <a:rPr lang="en-GB" b="1" dirty="0" smtClean="0"/>
              <a:t>Ready for second replication (at an early-adopter site - </a:t>
            </a:r>
            <a:r>
              <a:rPr lang="en-GB" b="1" dirty="0" smtClean="0">
                <a:solidFill>
                  <a:srgbClr val="FF0000"/>
                </a:solidFill>
              </a:rPr>
              <a:t>challenge us</a:t>
            </a:r>
            <a:r>
              <a:rPr lang="en-GB" b="1" dirty="0" smtClean="0"/>
              <a:t>)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project approach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C93EC156-FF97-428C-B906-6E5D3D8F5AF2}" type="slidenum">
              <a:rPr lang="en-US" smtClean="0"/>
              <a:pPr/>
              <a:t>48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251520" y="1052736"/>
            <a:ext cx="8568952" cy="4392488"/>
            <a:chOff x="1120445" y="1923898"/>
            <a:chExt cx="7035906" cy="3087014"/>
          </a:xfrm>
        </p:grpSpPr>
        <p:graphicFrame>
          <p:nvGraphicFramePr>
            <p:cNvPr id="6" name="Diagram 5"/>
            <p:cNvGraphicFramePr/>
            <p:nvPr/>
          </p:nvGraphicFramePr>
          <p:xfrm>
            <a:off x="1120445" y="3068960"/>
            <a:ext cx="6903110" cy="72008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grpSp>
          <p:nvGrpSpPr>
            <p:cNvPr id="7" name="Group 37"/>
            <p:cNvGrpSpPr/>
            <p:nvPr/>
          </p:nvGrpSpPr>
          <p:grpSpPr>
            <a:xfrm>
              <a:off x="1784923" y="1923899"/>
              <a:ext cx="1236269" cy="1287476"/>
              <a:chOff x="2033633" y="1265530"/>
              <a:chExt cx="1236269" cy="2026310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9" name="Round Diagonal Corner Rectangle 2"/>
              <p:cNvSpPr/>
              <p:nvPr/>
            </p:nvSpPr>
            <p:spPr>
              <a:xfrm>
                <a:off x="2033633" y="1265530"/>
                <a:ext cx="1236269" cy="1803431"/>
              </a:xfrm>
              <a:prstGeom prst="round2DiagRect">
                <a:avLst/>
              </a:prstGeom>
              <a:solidFill>
                <a:schemeClr val="bg2">
                  <a:lumMod val="9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b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nutrient content analysis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heavy metals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flue gases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physical characteristics</a:t>
                </a:r>
                <a:endParaRPr lang="en-GB" sz="800">
                  <a:solidFill>
                    <a:srgbClr val="003300"/>
                  </a:solidFill>
                </a:endParaRPr>
              </a:p>
            </p:txBody>
          </p:sp>
          <p:cxnSp>
            <p:nvCxnSpPr>
              <p:cNvPr id="30" name="Straight Arrow Connector 8"/>
              <p:cNvCxnSpPr>
                <a:stCxn id="21" idx="1"/>
              </p:cNvCxnSpPr>
              <p:nvPr/>
            </p:nvCxnSpPr>
            <p:spPr>
              <a:xfrm>
                <a:off x="2651768" y="3068961"/>
                <a:ext cx="0" cy="222879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Group 42"/>
            <p:cNvGrpSpPr/>
            <p:nvPr/>
          </p:nvGrpSpPr>
          <p:grpSpPr>
            <a:xfrm>
              <a:off x="2518517" y="3635654"/>
              <a:ext cx="1236269" cy="1375258"/>
              <a:chOff x="2712713" y="3584448"/>
              <a:chExt cx="1236269" cy="2014287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7" name="Round Diagonal Corner Rectangle 6"/>
              <p:cNvSpPr/>
              <p:nvPr/>
            </p:nvSpPr>
            <p:spPr>
              <a:xfrm>
                <a:off x="2712713" y="3795305"/>
                <a:ext cx="1236269" cy="1803430"/>
              </a:xfrm>
              <a:prstGeom prst="round2Diag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t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maintenance of algal bank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knowledge of species &amp; their characteristics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maintenance of algal mixes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adaptation procedures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clone library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markers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endParaRPr lang="en-GB" sz="800">
                  <a:solidFill>
                    <a:srgbClr val="003300"/>
                  </a:solidFill>
                </a:endParaRPr>
              </a:p>
            </p:txBody>
          </p:sp>
          <p:cxnSp>
            <p:nvCxnSpPr>
              <p:cNvPr id="28" name="Straight Arrow Connector 13"/>
              <p:cNvCxnSpPr/>
              <p:nvPr/>
            </p:nvCxnSpPr>
            <p:spPr>
              <a:xfrm>
                <a:off x="3330848" y="3584448"/>
                <a:ext cx="0" cy="210857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Group 38"/>
            <p:cNvGrpSpPr/>
            <p:nvPr/>
          </p:nvGrpSpPr>
          <p:grpSpPr>
            <a:xfrm>
              <a:off x="3252111" y="1923898"/>
              <a:ext cx="1236269" cy="1287477"/>
              <a:chOff x="3363748" y="2004363"/>
              <a:chExt cx="1236269" cy="1287477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5" name="Round Diagonal Corner Rectangle 3"/>
              <p:cNvSpPr/>
              <p:nvPr/>
            </p:nvSpPr>
            <p:spPr>
              <a:xfrm>
                <a:off x="3363748" y="2004363"/>
                <a:ext cx="1236269" cy="1145863"/>
              </a:xfrm>
              <a:prstGeom prst="round2Diag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b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sizing and capacity planning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energy balance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materials balance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life cycle assessment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nutrient source, preparation &amp; augmentation</a:t>
                </a:r>
              </a:p>
            </p:txBody>
          </p:sp>
          <p:cxnSp>
            <p:nvCxnSpPr>
              <p:cNvPr id="26" name="Straight Arrow Connector 25"/>
              <p:cNvCxnSpPr/>
              <p:nvPr/>
            </p:nvCxnSpPr>
            <p:spPr>
              <a:xfrm>
                <a:off x="3981883" y="3150226"/>
                <a:ext cx="0" cy="141614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39"/>
            <p:cNvGrpSpPr/>
            <p:nvPr/>
          </p:nvGrpSpPr>
          <p:grpSpPr>
            <a:xfrm>
              <a:off x="4719299" y="1923899"/>
              <a:ext cx="1236269" cy="1287476"/>
              <a:chOff x="4693863" y="1265530"/>
              <a:chExt cx="1236269" cy="2026310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3" name="Round Diagonal Corner Rectangle 4"/>
              <p:cNvSpPr/>
              <p:nvPr/>
            </p:nvSpPr>
            <p:spPr>
              <a:xfrm>
                <a:off x="4693863" y="1265530"/>
                <a:ext cx="1236269" cy="1803430"/>
              </a:xfrm>
              <a:prstGeom prst="round2Diag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b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dirty="0" smtClean="0">
                    <a:solidFill>
                      <a:srgbClr val="003300"/>
                    </a:solidFill>
                  </a:rPr>
                  <a:t>data collection: input, output &amp; operating parameters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dirty="0" smtClean="0">
                    <a:solidFill>
                      <a:srgbClr val="003300"/>
                    </a:solidFill>
                  </a:rPr>
                  <a:t>variations of operating parameters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dirty="0" smtClean="0">
                    <a:solidFill>
                      <a:srgbClr val="003300"/>
                    </a:solidFill>
                  </a:rPr>
                  <a:t>extreme operations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dirty="0" smtClean="0">
                    <a:solidFill>
                      <a:srgbClr val="003300"/>
                    </a:solidFill>
                  </a:rPr>
                  <a:t>microbial community analysis</a:t>
                </a:r>
              </a:p>
            </p:txBody>
          </p:sp>
          <p:cxnSp>
            <p:nvCxnSpPr>
              <p:cNvPr id="24" name="Straight Arrow Connector 23"/>
              <p:cNvCxnSpPr/>
              <p:nvPr/>
            </p:nvCxnSpPr>
            <p:spPr>
              <a:xfrm>
                <a:off x="5311998" y="3068960"/>
                <a:ext cx="0" cy="222880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40"/>
            <p:cNvGrpSpPr/>
            <p:nvPr/>
          </p:nvGrpSpPr>
          <p:grpSpPr>
            <a:xfrm>
              <a:off x="6186487" y="1923899"/>
              <a:ext cx="1236269" cy="1287476"/>
              <a:chOff x="6031293" y="1265530"/>
              <a:chExt cx="1236269" cy="2026310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1" name="Round Diagonal Corner Rectangle 5"/>
              <p:cNvSpPr/>
              <p:nvPr/>
            </p:nvSpPr>
            <p:spPr>
              <a:xfrm>
                <a:off x="6031293" y="1265530"/>
                <a:ext cx="1236269" cy="1803430"/>
              </a:xfrm>
              <a:prstGeom prst="round2Diag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b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construction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installation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operation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project management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supervision &amp; auditing</a:t>
                </a:r>
              </a:p>
            </p:txBody>
          </p:sp>
          <p:cxnSp>
            <p:nvCxnSpPr>
              <p:cNvPr id="22" name="Straight Arrow Connector 21"/>
              <p:cNvCxnSpPr/>
              <p:nvPr/>
            </p:nvCxnSpPr>
            <p:spPr>
              <a:xfrm>
                <a:off x="6649428" y="3068960"/>
                <a:ext cx="0" cy="222880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Group 43"/>
            <p:cNvGrpSpPr/>
            <p:nvPr/>
          </p:nvGrpSpPr>
          <p:grpSpPr>
            <a:xfrm>
              <a:off x="3985705" y="3635653"/>
              <a:ext cx="1236269" cy="1375259"/>
              <a:chOff x="3984308" y="3584448"/>
              <a:chExt cx="1236269" cy="2013072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9" name="Round Diagonal Corner Rectangle 18"/>
              <p:cNvSpPr/>
              <p:nvPr/>
            </p:nvSpPr>
            <p:spPr>
              <a:xfrm>
                <a:off x="3984308" y="3794090"/>
                <a:ext cx="1236269" cy="1803430"/>
              </a:xfrm>
              <a:prstGeom prst="round2Diag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t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process design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pre-treatment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downstream process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land use, permits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construction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installation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financing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outsourcing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endParaRPr lang="en-GB" sz="800">
                  <a:solidFill>
                    <a:srgbClr val="003300"/>
                  </a:solidFill>
                </a:endParaRPr>
              </a:p>
            </p:txBody>
          </p:sp>
          <p:cxnSp>
            <p:nvCxnSpPr>
              <p:cNvPr id="20" name="Straight Arrow Connector 19"/>
              <p:cNvCxnSpPr>
                <a:endCxn id="19" idx="3"/>
              </p:cNvCxnSpPr>
              <p:nvPr/>
            </p:nvCxnSpPr>
            <p:spPr>
              <a:xfrm>
                <a:off x="4602443" y="3584448"/>
                <a:ext cx="0" cy="209642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Group 44"/>
            <p:cNvGrpSpPr/>
            <p:nvPr/>
          </p:nvGrpSpPr>
          <p:grpSpPr>
            <a:xfrm>
              <a:off x="5452893" y="3628338"/>
              <a:ext cx="1236269" cy="1382574"/>
              <a:chOff x="5292478" y="3577133"/>
              <a:chExt cx="1236269" cy="2033802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cxnSp>
            <p:nvCxnSpPr>
              <p:cNvPr id="17" name="Straight Arrow Connector 16"/>
              <p:cNvCxnSpPr>
                <a:endCxn id="18" idx="3"/>
              </p:cNvCxnSpPr>
              <p:nvPr/>
            </p:nvCxnSpPr>
            <p:spPr>
              <a:xfrm>
                <a:off x="5908187" y="3577133"/>
                <a:ext cx="2426" cy="230372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Round Diagonal Corner Rectangle 17"/>
              <p:cNvSpPr/>
              <p:nvPr/>
            </p:nvSpPr>
            <p:spPr>
              <a:xfrm>
                <a:off x="5292478" y="3807505"/>
                <a:ext cx="1236269" cy="1803430"/>
              </a:xfrm>
              <a:prstGeom prst="round2Diag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t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optimizations for</a:t>
                </a:r>
              </a:p>
              <a:p>
                <a:pPr marL="185738" lvl="1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biomass,</a:t>
                </a:r>
              </a:p>
              <a:p>
                <a:pPr marL="185738" lvl="1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flocculation,</a:t>
                </a:r>
              </a:p>
              <a:p>
                <a:pPr marL="185738" lvl="1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bioproducts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seasonal influences &amp; extreme operations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predator  analysis</a:t>
                </a:r>
              </a:p>
            </p:txBody>
          </p:sp>
        </p:grpSp>
        <p:grpSp>
          <p:nvGrpSpPr>
            <p:cNvPr id="14" name="Group 45"/>
            <p:cNvGrpSpPr/>
            <p:nvPr/>
          </p:nvGrpSpPr>
          <p:grpSpPr>
            <a:xfrm>
              <a:off x="6920082" y="3635653"/>
              <a:ext cx="1236269" cy="1375259"/>
              <a:chOff x="6598222" y="3584448"/>
              <a:chExt cx="1236269" cy="2033802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5" name="Round Diagonal Corner Rectangle 14"/>
              <p:cNvSpPr/>
              <p:nvPr/>
            </p:nvSpPr>
            <p:spPr>
              <a:xfrm>
                <a:off x="6598222" y="3814820"/>
                <a:ext cx="1236269" cy="1803430"/>
              </a:xfrm>
              <a:prstGeom prst="round2Diag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t"/>
              <a:lstStyle/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data collection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remote monitoring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scheduled maintenance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spares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repairs</a:t>
                </a:r>
              </a:p>
              <a:p>
                <a:pPr marL="87313" indent="-71438">
                  <a:buFont typeface="Arial" pitchFamily="34" charset="0"/>
                  <a:buChar char="•"/>
                </a:pPr>
                <a:r>
                  <a:rPr lang="en-GB" sz="800" smtClean="0">
                    <a:solidFill>
                      <a:srgbClr val="003300"/>
                    </a:solidFill>
                  </a:rPr>
                  <a:t>upgrades</a:t>
                </a:r>
              </a:p>
            </p:txBody>
          </p:sp>
          <p:cxnSp>
            <p:nvCxnSpPr>
              <p:cNvPr id="16" name="Straight Arrow Connector 15"/>
              <p:cNvCxnSpPr>
                <a:endCxn id="15" idx="3"/>
              </p:cNvCxnSpPr>
              <p:nvPr/>
            </p:nvCxnSpPr>
            <p:spPr>
              <a:xfrm>
                <a:off x="7216357" y="3584448"/>
                <a:ext cx="0" cy="230372"/>
              </a:xfrm>
              <a:prstGeom prst="straightConnector1">
                <a:avLst/>
              </a:prstGeom>
              <a:ln w="25400">
                <a:solidFill>
                  <a:schemeClr val="bg1">
                    <a:lumMod val="85000"/>
                  </a:schemeClr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ALBA technology development:</a:t>
            </a:r>
          </a:p>
          <a:p>
            <a:pPr lvl="1"/>
            <a:r>
              <a:rPr lang="en-GB" smtClean="0"/>
              <a:t>Partnership with Aqualia </a:t>
            </a:r>
            <a:r>
              <a:rPr lang="en-GB" sz="2000" smtClean="0"/>
              <a:t>(coordinator of FP7 All-Gas project)</a:t>
            </a:r>
            <a:r>
              <a:rPr lang="en-GB" smtClean="0"/>
              <a:t>, PTS </a:t>
            </a:r>
            <a:r>
              <a:rPr lang="en-GB" sz="2000" smtClean="0"/>
              <a:t>(coordinator of Cornet Albaqua and AlbaPro)</a:t>
            </a:r>
            <a:r>
              <a:rPr lang="en-GB" smtClean="0"/>
              <a:t> – ALBAtross proposal for H2020.</a:t>
            </a:r>
          </a:p>
          <a:p>
            <a:pPr lvl="1"/>
            <a:r>
              <a:rPr lang="en-GB" smtClean="0"/>
              <a:t>Cooperation with BFC </a:t>
            </a:r>
            <a:r>
              <a:rPr lang="en-GB" sz="2000" smtClean="0"/>
              <a:t>(coordinator of similar Eco-innovation project CoFert)</a:t>
            </a:r>
            <a:r>
              <a:rPr lang="en-GB" smtClean="0"/>
              <a:t>.</a:t>
            </a:r>
            <a:endParaRPr lang="en-GB" dirty="0" smtClean="0"/>
          </a:p>
        </p:txBody>
      </p:sp>
      <p:pic>
        <p:nvPicPr>
          <p:cNvPr id="4" name="Picture 3" descr="ABGlogo0_263x110.gif"/>
          <p:cNvPicPr>
            <a:picLocks noChangeAspect="1"/>
          </p:cNvPicPr>
          <p:nvPr/>
        </p:nvPicPr>
        <p:blipFill>
          <a:blip r:embed="rId2" cstate="screen"/>
          <a:srcRect r="2213"/>
          <a:stretch>
            <a:fillRect/>
          </a:stretch>
        </p:blipFill>
        <p:spPr>
          <a:xfrm>
            <a:off x="8302321" y="5233392"/>
            <a:ext cx="841679" cy="36000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42925" indent="-542925"/>
            <a:r>
              <a:rPr lang="en-GB" dirty="0" smtClean="0"/>
              <a:t>Thank you for your attention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Questions?</a:t>
            </a:r>
          </a:p>
          <a:p>
            <a:endParaRPr lang="en-GB" dirty="0" smtClean="0"/>
          </a:p>
          <a:p>
            <a:r>
              <a:rPr lang="en-GB" dirty="0" smtClean="0"/>
              <a:t>Welcome to visit the          demonstration centre.</a:t>
            </a:r>
          </a:p>
          <a:p>
            <a:endParaRPr lang="en-GB" dirty="0" smtClean="0"/>
          </a:p>
          <a:p>
            <a:r>
              <a:rPr lang="en-GB" dirty="0" smtClean="0"/>
              <a:t>Grand opening in Spring 2015 – sign-in for invitation.</a:t>
            </a:r>
          </a:p>
          <a:p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</a:rPr>
              <a:t>Combined with an (EABA) event Algae &amp; Wastewater (first pre-announcement)</a:t>
            </a:r>
            <a:endParaRPr lang="en-GB" sz="28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C156-FF97-428C-B906-6E5D3D8F5AF2}" type="slidenum">
              <a:rPr lang="en-US" smtClean="0"/>
              <a:pPr/>
              <a:t>50</a:t>
            </a:fld>
            <a:endParaRPr lang="en-US"/>
          </a:p>
        </p:txBody>
      </p:sp>
      <p:pic>
        <p:nvPicPr>
          <p:cNvPr id="7" name="Picture 6" descr="ABGlogoH2_495x189.gif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4283968" y="2329120"/>
            <a:ext cx="917277" cy="3502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AlgEn">
      <a:dk1>
        <a:sysClr val="windowText" lastClr="000000"/>
      </a:dk1>
      <a:lt1>
        <a:sysClr val="window" lastClr="FFFFFF"/>
      </a:lt1>
      <a:dk2>
        <a:srgbClr val="26643B"/>
      </a:dk2>
      <a:lt2>
        <a:srgbClr val="EBF1DD"/>
      </a:lt2>
      <a:accent1>
        <a:srgbClr val="00B050"/>
      </a:accent1>
      <a:accent2>
        <a:srgbClr val="0070C0"/>
      </a:accent2>
      <a:accent3>
        <a:srgbClr val="9BBB59"/>
      </a:accent3>
      <a:accent4>
        <a:srgbClr val="E36C09"/>
      </a:accent4>
      <a:accent5>
        <a:srgbClr val="D99694"/>
      </a:accent5>
      <a:accent6>
        <a:srgbClr val="FE66FF"/>
      </a:accent6>
      <a:hlink>
        <a:srgbClr val="002060"/>
      </a:hlink>
      <a:folHlink>
        <a:srgbClr val="800080"/>
      </a:folHlink>
    </a:clrScheme>
    <a:fontScheme name="AlgEn">
      <a:majorFont>
        <a:latin typeface="Aller"/>
        <a:ea typeface=""/>
        <a:cs typeface=""/>
      </a:majorFont>
      <a:minorFont>
        <a:latin typeface="Aller Light"/>
        <a:ea typeface=""/>
        <a:cs typeface="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4927</TotalTime>
  <Words>1956</Words>
  <Application>Microsoft Office PowerPoint</Application>
  <PresentationFormat>On-screen Show (4:3)</PresentationFormat>
  <Paragraphs>494</Paragraphs>
  <Slides>50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Office Theme</vt:lpstr>
      <vt:lpstr>Slide 1</vt:lpstr>
      <vt:lpstr>Agenda</vt:lpstr>
      <vt:lpstr>Algae</vt:lpstr>
      <vt:lpstr>Modern (microbial) taxonomy</vt:lpstr>
      <vt:lpstr>Macroalgae</vt:lpstr>
      <vt:lpstr>Microalgae &amp; cyanobacteria</vt:lpstr>
      <vt:lpstr>Photosynthesis</vt:lpstr>
      <vt:lpstr>Algae uses</vt:lpstr>
      <vt:lpstr>Algal Technology</vt:lpstr>
      <vt:lpstr>Open systems</vt:lpstr>
      <vt:lpstr>Large open production</vt:lpstr>
      <vt:lpstr>Closed systems - photobioreactors</vt:lpstr>
      <vt:lpstr>A large closed system</vt:lpstr>
      <vt:lpstr>AlgaeBioGas Basic Cycle</vt:lpstr>
      <vt:lpstr>AlgaeBioGas – model 1MWe plant</vt:lpstr>
      <vt:lpstr>Anaerobic digestion</vt:lpstr>
      <vt:lpstr>Possible optimizations</vt:lpstr>
      <vt:lpstr>Digestate as Fertilizer</vt:lpstr>
      <vt:lpstr>Unterfrauner, 2010</vt:lpstr>
      <vt:lpstr>Digestate separation</vt:lpstr>
      <vt:lpstr>Digestate centrate</vt:lpstr>
      <vt:lpstr>Biological Wastewater Treatment</vt:lpstr>
      <vt:lpstr>Photosynthesis</vt:lpstr>
      <vt:lpstr>Algal Bacterial (ALBA) Wastewater Treatment</vt:lpstr>
      <vt:lpstr>Digestate treatment</vt:lpstr>
      <vt:lpstr>Algal bacterial WWT (ALBA WWT) ideas</vt:lpstr>
      <vt:lpstr>A research topic of today</vt:lpstr>
      <vt:lpstr>The ALBA pilot (Cornet Albaqua 2011)</vt:lpstr>
      <vt:lpstr>Hybrid ALBA WWT</vt:lpstr>
      <vt:lpstr>Many open issues</vt:lpstr>
      <vt:lpstr>Expected performance (digestate treatment)</vt:lpstr>
      <vt:lpstr>Optimization for biomass production</vt:lpstr>
      <vt:lpstr>Algae as biogas substrate</vt:lpstr>
      <vt:lpstr>Economy</vt:lpstr>
      <vt:lpstr>High value products</vt:lpstr>
      <vt:lpstr>Economy</vt:lpstr>
      <vt:lpstr>AlgaeBioGas Project</vt:lpstr>
      <vt:lpstr>AlgaeBioGas Objectives</vt:lpstr>
      <vt:lpstr>Demonstration centre</vt:lpstr>
      <vt:lpstr>Subsystems</vt:lpstr>
      <vt:lpstr>Location</vt:lpstr>
      <vt:lpstr>Before construction</vt:lpstr>
      <vt:lpstr>Construction</vt:lpstr>
      <vt:lpstr>Greenhouse, ponds, mixing, CO2</vt:lpstr>
      <vt:lpstr>Digestate preparation</vt:lpstr>
      <vt:lpstr>Control &amp; instrumentation</vt:lpstr>
      <vt:lpstr>Future</vt:lpstr>
      <vt:lpstr>The project approach</vt:lpstr>
      <vt:lpstr>Future 2</vt:lpstr>
      <vt:lpstr>Thank you for your attention</vt:lpstr>
    </vt:vector>
  </TitlesOfParts>
  <Company>AlgEn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Robert Reinhardt</dc:creator>
  <cp:lastModifiedBy>Robert Reinhardt</cp:lastModifiedBy>
  <cp:revision>209</cp:revision>
  <dcterms:created xsi:type="dcterms:W3CDTF">2012-03-04T12:26:39Z</dcterms:created>
  <dcterms:modified xsi:type="dcterms:W3CDTF">2014-11-12T02:25:45Z</dcterms:modified>
</cp:coreProperties>
</file>